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1"/>
  </p:notesMasterIdLst>
  <p:handoutMasterIdLst>
    <p:handoutMasterId r:id="rId22"/>
  </p:handoutMasterIdLst>
  <p:sldIdLst>
    <p:sldId id="256" r:id="rId2"/>
    <p:sldId id="302" r:id="rId3"/>
    <p:sldId id="285" r:id="rId4"/>
    <p:sldId id="283" r:id="rId5"/>
    <p:sldId id="297" r:id="rId6"/>
    <p:sldId id="301" r:id="rId7"/>
    <p:sldId id="303" r:id="rId8"/>
    <p:sldId id="272" r:id="rId9"/>
    <p:sldId id="299" r:id="rId10"/>
    <p:sldId id="300" r:id="rId11"/>
    <p:sldId id="298" r:id="rId12"/>
    <p:sldId id="310" r:id="rId13"/>
    <p:sldId id="311" r:id="rId14"/>
    <p:sldId id="312" r:id="rId15"/>
    <p:sldId id="314" r:id="rId16"/>
    <p:sldId id="313" r:id="rId17"/>
    <p:sldId id="305" r:id="rId18"/>
    <p:sldId id="296" r:id="rId19"/>
    <p:sldId id="284" r:id="rId20"/>
  </p:sldIdLst>
  <p:sldSz cx="9144000" cy="6858000" type="screen4x3"/>
  <p:notesSz cx="6805613" cy="99393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4DED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p:cViewPr>
        <p:scale>
          <a:sx n="100" d="100"/>
          <a:sy n="100" d="100"/>
        </p:scale>
        <p:origin x="-102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934" y="-132"/>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DD61099B-6E5A-4C0E-BBE6-8FE2B691F334}" type="datetimeFigureOut">
              <a:rPr lang="en-NZ" smtClean="0"/>
              <a:pPr/>
              <a:t>30/11/2012</a:t>
            </a:fld>
            <a:endParaRPr lang="en-NZ"/>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86B7AB4F-9584-49C7-A31E-E5ECF88C9341}" type="slidenum">
              <a:rPr lang="en-NZ" smtClean="0"/>
              <a:pPr/>
              <a:t>‹#›</a:t>
            </a:fld>
            <a:endParaRPr lang="en-NZ"/>
          </a:p>
        </p:txBody>
      </p:sp>
    </p:spTree>
    <p:extLst>
      <p:ext uri="{BB962C8B-B14F-4D97-AF65-F5344CB8AC3E}">
        <p14:creationId xmlns:p14="http://schemas.microsoft.com/office/powerpoint/2010/main" xmlns="" val="3635635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pPr>
              <a:defRPr/>
            </a:pPr>
            <a:endParaRPr lang="en-NZ"/>
          </a:p>
        </p:txBody>
      </p:sp>
      <p:sp>
        <p:nvSpPr>
          <p:cNvPr id="3" name="Date Placeholder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pPr>
              <a:defRPr/>
            </a:pPr>
            <a:fld id="{BE89BCDE-D9AA-4D25-B2F6-F95000851661}" type="datetimeFigureOut">
              <a:rPr lang="en-NZ"/>
              <a:pPr>
                <a:defRPr/>
              </a:pPr>
              <a:t>30/11/2012</a:t>
            </a:fld>
            <a:endParaRPr lang="en-NZ"/>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en-NZ" noProof="0" smtClean="0"/>
          </a:p>
        </p:txBody>
      </p:sp>
      <p:sp>
        <p:nvSpPr>
          <p:cNvPr id="5" name="Notes Placeholder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NZ" noProof="0" smtClean="0"/>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pPr>
              <a:defRPr/>
            </a:pPr>
            <a:endParaRPr lang="en-NZ"/>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pPr>
              <a:defRPr/>
            </a:pPr>
            <a:fld id="{5640BBA6-F3A6-4124-95F4-7E6B4B30738F}" type="slidenum">
              <a:rPr lang="en-NZ"/>
              <a:pPr>
                <a:defRPr/>
              </a:pPr>
              <a:t>‹#›</a:t>
            </a:fld>
            <a:endParaRPr lang="en-NZ"/>
          </a:p>
        </p:txBody>
      </p:sp>
    </p:spTree>
    <p:extLst>
      <p:ext uri="{BB962C8B-B14F-4D97-AF65-F5344CB8AC3E}">
        <p14:creationId xmlns:p14="http://schemas.microsoft.com/office/powerpoint/2010/main" xmlns="" val="33330924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NZ"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550343-9C6B-42D4-B33D-FC5BDA510AE3}" type="slidenum">
              <a:rPr lang="en-NZ" smtClean="0"/>
              <a:pPr/>
              <a:t>1</a:t>
            </a:fld>
            <a:endParaRPr lang="en-N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z="1800"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2831E8-7DFD-44EE-B7E0-5B441B57F3DA}" type="slidenum">
              <a:rPr lang="en-NZ"/>
              <a:pPr/>
              <a:t>16</a:t>
            </a:fld>
            <a:endParaRPr lang="en-N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1682750" y="746125"/>
            <a:ext cx="3440113" cy="2579688"/>
          </a:xfrm>
          <a:noFill/>
          <a:ln>
            <a:solidFill>
              <a:srgbClr val="000000"/>
            </a:solidFill>
            <a:miter lim="800000"/>
            <a:headEnd/>
            <a:tailEnd/>
          </a:ln>
        </p:spPr>
      </p:sp>
      <p:sp>
        <p:nvSpPr>
          <p:cNvPr id="19459" name="Notes Placeholder 2"/>
          <p:cNvSpPr>
            <a:spLocks noGrp="1"/>
          </p:cNvSpPr>
          <p:nvPr>
            <p:ph type="body" idx="1"/>
          </p:nvPr>
        </p:nvSpPr>
        <p:spPr bwMode="auto">
          <a:xfrm>
            <a:off x="680562" y="4183851"/>
            <a:ext cx="5444490" cy="5010036"/>
          </a:xfrm>
          <a:noFill/>
        </p:spPr>
        <p:txBody>
          <a:bodyPr wrap="square" numCol="1" anchor="t" anchorCtr="0" compatLnSpc="1">
            <a:prstTxWarp prst="textNoShape">
              <a:avLst/>
            </a:prstTxWarp>
            <a:normAutofit/>
          </a:bodyPr>
          <a:lstStyle/>
          <a:p>
            <a:pPr indent="0">
              <a:buFont typeface="Wingdings 2" pitchFamily="18" charset="2"/>
              <a:buNone/>
            </a:pPr>
            <a:endParaRPr lang="en-NZ" sz="2000" dirty="0"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3FAF3B-FA7E-4699-B183-3980DEF4E18C}" type="slidenum">
              <a:rPr lang="en-NZ"/>
              <a:pPr/>
              <a:t>19</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690014" y="745451"/>
            <a:ext cx="5425586" cy="2581144"/>
          </a:xfrm>
          <a:noFill/>
          <a:ln>
            <a:solidFill>
              <a:srgbClr val="000000"/>
            </a:solidFill>
            <a:miter lim="800000"/>
            <a:headEnd/>
            <a:tailEnd/>
          </a:ln>
        </p:spPr>
      </p:sp>
      <p:sp>
        <p:nvSpPr>
          <p:cNvPr id="19459" name="Notes Placeholder 2"/>
          <p:cNvSpPr>
            <a:spLocks noGrp="1"/>
          </p:cNvSpPr>
          <p:nvPr>
            <p:ph type="body" idx="1"/>
          </p:nvPr>
        </p:nvSpPr>
        <p:spPr bwMode="auto">
          <a:xfrm>
            <a:off x="680562" y="4183851"/>
            <a:ext cx="5444490" cy="5010036"/>
          </a:xfrm>
          <a:noFill/>
        </p:spPr>
        <p:txBody>
          <a:bodyPr wrap="square" numCol="1" anchor="t" anchorCtr="0" compatLnSpc="1">
            <a:prstTxWarp prst="textNoShape">
              <a:avLst/>
            </a:prstTxWarp>
            <a:normAutofit/>
          </a:bodyPr>
          <a:lstStyle/>
          <a:p>
            <a:pPr indent="0">
              <a:buFont typeface="Wingdings 2" pitchFamily="18" charset="2"/>
              <a:buNone/>
            </a:pPr>
            <a:endParaRPr lang="en-NZ" sz="2000" dirty="0"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3FAF3B-FA7E-4699-B183-3980DEF4E18C}" type="slidenum">
              <a:rPr lang="en-NZ"/>
              <a:pPr/>
              <a:t>2</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333375" y="0"/>
            <a:ext cx="7661275" cy="5746750"/>
          </a:xfrm>
          <a:noFill/>
          <a:ln>
            <a:solidFill>
              <a:srgbClr val="000000"/>
            </a:solidFill>
            <a:miter lim="800000"/>
            <a:headEnd/>
            <a:tailEnd/>
          </a:ln>
        </p:spPr>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19A0B2-D764-46D3-8A27-CEE62EFD6F46}" type="slidenum">
              <a:rPr lang="en-NZ"/>
              <a:pPr/>
              <a:t>3</a:t>
            </a:fld>
            <a:endParaRPr lang="en-NZ"/>
          </a:p>
        </p:txBody>
      </p:sp>
      <p:sp>
        <p:nvSpPr>
          <p:cNvPr id="23556" name="TextBox 4"/>
          <p:cNvSpPr txBox="1">
            <a:spLocks noChangeArrowheads="1"/>
          </p:cNvSpPr>
          <p:nvPr/>
        </p:nvSpPr>
        <p:spPr bwMode="auto">
          <a:xfrm>
            <a:off x="992485" y="6677993"/>
            <a:ext cx="5175102" cy="369332"/>
          </a:xfrm>
          <a:prstGeom prst="rect">
            <a:avLst/>
          </a:prstGeom>
          <a:noFill/>
          <a:ln w="9525">
            <a:noFill/>
            <a:miter lim="800000"/>
            <a:headEnd/>
            <a:tailEnd/>
          </a:ln>
        </p:spPr>
        <p:txBody>
          <a:bodyPr>
            <a:spAutoFit/>
          </a:bodyPr>
          <a:lstStyle/>
          <a:p>
            <a:r>
              <a:rPr lang="en-NZ"/>
              <a:t>Match this list to the list they generated earlier</a:t>
            </a:r>
          </a:p>
        </p:txBody>
      </p:sp>
      <p:sp>
        <p:nvSpPr>
          <p:cNvPr id="5" name="Notes Placeholder 4"/>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NZ" dirty="0" smtClean="0"/>
              <a:t>Content analysis of the Tables of Contents of six handbooks for academics from around the world (US, Australia, UK, International)</a:t>
            </a:r>
          </a:p>
          <a:p>
            <a:endParaRPr lang="en-NZ"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333375" y="0"/>
            <a:ext cx="7661275" cy="5746750"/>
          </a:xfrm>
          <a:noFill/>
          <a:ln>
            <a:solidFill>
              <a:srgbClr val="000000"/>
            </a:solidFill>
            <a:miter lim="800000"/>
            <a:headEnd/>
            <a:tailEnd/>
          </a:ln>
        </p:spPr>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19A0B2-D764-46D3-8A27-CEE62EFD6F46}" type="slidenum">
              <a:rPr lang="en-NZ"/>
              <a:pPr/>
              <a:t>4</a:t>
            </a:fld>
            <a:endParaRPr lang="en-NZ"/>
          </a:p>
        </p:txBody>
      </p:sp>
      <p:sp>
        <p:nvSpPr>
          <p:cNvPr id="5" name="Notes Placeholder 4"/>
          <p:cNvSpPr>
            <a:spLocks noGrp="1"/>
          </p:cNvSpPr>
          <p:nvPr>
            <p:ph type="body" idx="1"/>
          </p:nvPr>
        </p:nvSpPr>
        <p:spPr>
          <a:xfrm>
            <a:off x="831038" y="6184115"/>
            <a:ext cx="5443537" cy="3151974"/>
          </a:xfrm>
        </p:spPr>
        <p:txBody>
          <a:bodyPr>
            <a:normAutofit/>
          </a:bodyPr>
          <a:lstStyle/>
          <a:p>
            <a:pPr>
              <a:spcBef>
                <a:spcPct val="0"/>
              </a:spcBef>
              <a:buFontTx/>
              <a:buNone/>
            </a:pPr>
            <a:r>
              <a:rPr lang="en-NZ" sz="2800" dirty="0" smtClean="0"/>
              <a:t>Quote A</a:t>
            </a:r>
          </a:p>
          <a:p>
            <a:r>
              <a:rPr lang="en-NZ" sz="1800" kern="1200" dirty="0" smtClean="0">
                <a:solidFill>
                  <a:schemeClr val="tx1"/>
                </a:solidFill>
                <a:latin typeface="+mn-lt"/>
                <a:ea typeface="+mn-ea"/>
                <a:cs typeface="+mn-cs"/>
              </a:rPr>
              <a:t>Well I guess my publication record is pretty good. So I’ve had two papers published in Science and I published first authored papers in most of the major journals in my field since I’ve been here, and my graduate students have been doing well and I guess I get teaching evaluations that are about a standard deviation above the mean in my department, so…</a:t>
            </a:r>
          </a:p>
          <a:p>
            <a:r>
              <a:rPr lang="en-NZ" sz="1800" kern="1200" dirty="0" smtClean="0">
                <a:solidFill>
                  <a:schemeClr val="tx1"/>
                </a:solidFill>
                <a:latin typeface="+mn-lt"/>
                <a:ea typeface="+mn-ea"/>
                <a:cs typeface="+mn-cs"/>
              </a:rPr>
              <a:t>(Debbie, Social Sciences)</a:t>
            </a:r>
          </a:p>
          <a:p>
            <a:pPr>
              <a:spcBef>
                <a:spcPct val="0"/>
              </a:spcBef>
              <a:buFontTx/>
              <a:buNone/>
            </a:pPr>
            <a:endParaRPr lang="en-NZ" sz="2800" dirty="0" smtClean="0"/>
          </a:p>
          <a:p>
            <a:pPr>
              <a:spcBef>
                <a:spcPct val="0"/>
              </a:spcBef>
              <a:buFontTx/>
              <a:buNone/>
            </a:pPr>
            <a:r>
              <a:rPr lang="en-NZ" sz="1800" dirty="0" smtClean="0"/>
              <a:t>Quote B – the personal context</a:t>
            </a:r>
          </a:p>
          <a:p>
            <a:r>
              <a:rPr lang="en-NZ" sz="1200" kern="1200" dirty="0" smtClean="0">
                <a:solidFill>
                  <a:schemeClr val="tx1"/>
                </a:solidFill>
                <a:latin typeface="+mn-lt"/>
                <a:ea typeface="+mn-ea"/>
                <a:cs typeface="+mn-cs"/>
              </a:rPr>
              <a:t>I think there’s obviously the key indicators that universities look at in terms of papers published, grant revenue. And that’s all well and good but ultimately I think it would be a pretty sad career if I get to 65 and I’ve published a bunch of papers and brought in however million in grant revenue, and people think you’re a total </a:t>
            </a:r>
            <a:r>
              <a:rPr lang="en-NZ" sz="1200" kern="1200" dirty="0" err="1" smtClean="0">
                <a:solidFill>
                  <a:schemeClr val="tx1"/>
                </a:solidFill>
                <a:latin typeface="+mn-lt"/>
                <a:ea typeface="+mn-ea"/>
                <a:cs typeface="+mn-cs"/>
              </a:rPr>
              <a:t>tosser</a:t>
            </a:r>
            <a:r>
              <a:rPr lang="en-NZ" sz="1200" kern="1200" dirty="0" smtClean="0">
                <a:solidFill>
                  <a:schemeClr val="tx1"/>
                </a:solidFill>
                <a:latin typeface="+mn-lt"/>
                <a:ea typeface="+mn-ea"/>
                <a:cs typeface="+mn-cs"/>
              </a:rPr>
              <a:t> and you haven’t been a good colleague and you haven’t done a whole lot for mentoring.</a:t>
            </a:r>
          </a:p>
          <a:p>
            <a:r>
              <a:rPr lang="en-NZ" sz="1200" kern="1200" dirty="0" smtClean="0">
                <a:solidFill>
                  <a:schemeClr val="tx1"/>
                </a:solidFill>
                <a:latin typeface="+mn-lt"/>
                <a:ea typeface="+mn-ea"/>
                <a:cs typeface="+mn-cs"/>
              </a:rPr>
              <a:t>(Bill, Health Sciences)</a:t>
            </a:r>
          </a:p>
          <a:p>
            <a:endParaRPr lang="en-NZ"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Networks: 36% of women and 84% of men reported access to important networks and/or</a:t>
            </a:r>
            <a:r>
              <a:rPr lang="en-NZ" baseline="0" dirty="0" smtClean="0"/>
              <a:t> relationships that changed the game for them</a:t>
            </a:r>
          </a:p>
          <a:p>
            <a:r>
              <a:rPr lang="en-NZ" baseline="0" dirty="0" smtClean="0"/>
              <a:t>Partners: 32% of women and 81% of men reported that they “couldn’t have done it without their partners”, or made very specific mention of their partner’s support, encouragement, enabling of their academic career. This is not to say that the other 68/32% didn’t have supportive partners, but they did not talk of them as enabling their careers or success. Some women said the opposite, in fact. </a:t>
            </a:r>
          </a:p>
          <a:p>
            <a:r>
              <a:rPr lang="en-NZ" baseline="0" dirty="0" smtClean="0"/>
              <a:t>Also, of the women 9 out of 28 (32%) had no partner, whereas only 16% of men had no partner.</a:t>
            </a:r>
          </a:p>
          <a:p>
            <a:r>
              <a:rPr lang="en-NZ" baseline="0" dirty="0" smtClean="0"/>
              <a:t>64% of women, but only 37% of men talk about their children as constraining their academic career in some way – reduction in hours, time off work, maternity leave stops/pauses, </a:t>
            </a:r>
            <a:r>
              <a:rPr lang="en-NZ" baseline="0" dirty="0" err="1" smtClean="0"/>
              <a:t>etc</a:t>
            </a:r>
            <a:r>
              <a:rPr lang="en-NZ" baseline="0" dirty="0" smtClean="0"/>
              <a:t> </a:t>
            </a:r>
          </a:p>
        </p:txBody>
      </p:sp>
      <p:sp>
        <p:nvSpPr>
          <p:cNvPr id="4" name="Slide Number Placeholder 3"/>
          <p:cNvSpPr>
            <a:spLocks noGrp="1"/>
          </p:cNvSpPr>
          <p:nvPr>
            <p:ph type="sldNum" sz="quarter" idx="10"/>
          </p:nvPr>
        </p:nvSpPr>
        <p:spPr/>
        <p:txBody>
          <a:bodyPr/>
          <a:lstStyle/>
          <a:p>
            <a:pPr>
              <a:defRPr/>
            </a:pPr>
            <a:fld id="{5640BBA6-F3A6-4124-95F4-7E6B4B30738F}" type="slidenum">
              <a:rPr lang="en-NZ" smtClean="0"/>
              <a:pPr>
                <a:defRPr/>
              </a:pPr>
              <a:t>5</a:t>
            </a:fld>
            <a:endParaRPr lang="en-NZ"/>
          </a:p>
        </p:txBody>
      </p:sp>
    </p:spTree>
    <p:extLst>
      <p:ext uri="{BB962C8B-B14F-4D97-AF65-F5344CB8AC3E}">
        <p14:creationId xmlns:p14="http://schemas.microsoft.com/office/powerpoint/2010/main" xmlns="" val="1697251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dirty="0"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08748DA-1B04-4DAE-8C67-132AE7F9B6F9}" type="slidenum">
              <a:rPr lang="en-NZ"/>
              <a:pPr/>
              <a:t>12</a:t>
            </a:fld>
            <a:endParaRPr lang="en-N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pPr>
            <a:endParaRPr lang="en-NZ" sz="1400" dirty="0"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B36D01-A810-43F1-8147-6471B68A6D31}" type="slidenum">
              <a:rPr lang="en-NZ"/>
              <a:pPr/>
              <a:t>13</a:t>
            </a:fld>
            <a:endParaRPr lang="en-N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pPr>
            <a:endParaRPr lang="en-NZ" sz="1400" dirty="0"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B36D01-A810-43F1-8147-6471B68A6D31}" type="slidenum">
              <a:rPr lang="en-NZ"/>
              <a:pPr/>
              <a:t>14</a:t>
            </a:fld>
            <a:endParaRPr lang="en-N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NZ" sz="1800"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2831E8-7DFD-44EE-B7E0-5B441B57F3DA}" type="slidenum">
              <a:rPr lang="en-NZ"/>
              <a:pPr/>
              <a:t>15</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742A834A-B503-41E2-8122-DE858A039EFD}" type="datetimeFigureOut">
              <a:rPr lang="en-US"/>
              <a:pPr>
                <a:defRPr/>
              </a:pPr>
              <a:t>11/30/2012</a:t>
            </a:fld>
            <a:endParaRPr lang="en-NZ"/>
          </a:p>
        </p:txBody>
      </p:sp>
      <p:sp>
        <p:nvSpPr>
          <p:cNvPr id="12" name="Footer Placeholder 16"/>
          <p:cNvSpPr>
            <a:spLocks noGrp="1"/>
          </p:cNvSpPr>
          <p:nvPr>
            <p:ph type="ftr" sz="quarter" idx="11"/>
          </p:nvPr>
        </p:nvSpPr>
        <p:spPr/>
        <p:txBody>
          <a:bodyPr/>
          <a:lstStyle>
            <a:lvl1pPr>
              <a:defRPr/>
            </a:lvl1pPr>
          </a:lstStyle>
          <a:p>
            <a:pPr>
              <a:defRPr/>
            </a:pPr>
            <a:endParaRPr lang="en-NZ"/>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272CCEE3-F054-4266-A003-C1A9CC67535A}" type="slidenum">
              <a:rPr lang="en-NZ"/>
              <a:pPr>
                <a:defRPr/>
              </a:pPr>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A9710AE-ADDF-42D3-B237-61E3E4CF250F}" type="datetimeFigureOut">
              <a:rPr lang="en-US"/>
              <a:pPr>
                <a:defRPr/>
              </a:pPr>
              <a:t>11/30/2012</a:t>
            </a:fld>
            <a:endParaRPr lang="en-NZ"/>
          </a:p>
        </p:txBody>
      </p:sp>
      <p:sp>
        <p:nvSpPr>
          <p:cNvPr id="5" name="Footer Placeholder 2"/>
          <p:cNvSpPr>
            <a:spLocks noGrp="1"/>
          </p:cNvSpPr>
          <p:nvPr>
            <p:ph type="ftr" sz="quarter" idx="11"/>
          </p:nvPr>
        </p:nvSpPr>
        <p:spPr/>
        <p:txBody>
          <a:bodyPr/>
          <a:lstStyle>
            <a:lvl1pPr>
              <a:defRPr/>
            </a:lvl1pPr>
          </a:lstStyle>
          <a:p>
            <a:pPr>
              <a:defRPr/>
            </a:pPr>
            <a:endParaRPr lang="en-NZ"/>
          </a:p>
        </p:txBody>
      </p:sp>
      <p:sp>
        <p:nvSpPr>
          <p:cNvPr id="6" name="Slide Number Placeholder 22"/>
          <p:cNvSpPr>
            <a:spLocks noGrp="1"/>
          </p:cNvSpPr>
          <p:nvPr>
            <p:ph type="sldNum" sz="quarter" idx="12"/>
          </p:nvPr>
        </p:nvSpPr>
        <p:spPr/>
        <p:txBody>
          <a:bodyPr/>
          <a:lstStyle>
            <a:lvl1pPr>
              <a:defRPr/>
            </a:lvl1pPr>
          </a:lstStyle>
          <a:p>
            <a:pPr>
              <a:defRPr/>
            </a:pPr>
            <a:fld id="{9036B991-8419-43A9-A862-C7F7F27482CF}" type="slidenum">
              <a:rPr lang="en-NZ"/>
              <a:pPr>
                <a:defRPr/>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31C4A20-79F1-4DD1-AE4B-C521D6C5032C}" type="datetimeFigureOut">
              <a:rPr lang="en-US"/>
              <a:pPr>
                <a:defRPr/>
              </a:pPr>
              <a:t>11/30/2012</a:t>
            </a:fld>
            <a:endParaRPr lang="en-NZ"/>
          </a:p>
        </p:txBody>
      </p:sp>
      <p:sp>
        <p:nvSpPr>
          <p:cNvPr id="5" name="Footer Placeholder 2"/>
          <p:cNvSpPr>
            <a:spLocks noGrp="1"/>
          </p:cNvSpPr>
          <p:nvPr>
            <p:ph type="ftr" sz="quarter" idx="11"/>
          </p:nvPr>
        </p:nvSpPr>
        <p:spPr/>
        <p:txBody>
          <a:bodyPr/>
          <a:lstStyle>
            <a:lvl1pPr>
              <a:defRPr/>
            </a:lvl1pPr>
          </a:lstStyle>
          <a:p>
            <a:pPr>
              <a:defRPr/>
            </a:pPr>
            <a:endParaRPr lang="en-NZ"/>
          </a:p>
        </p:txBody>
      </p:sp>
      <p:sp>
        <p:nvSpPr>
          <p:cNvPr id="6" name="Slide Number Placeholder 22"/>
          <p:cNvSpPr>
            <a:spLocks noGrp="1"/>
          </p:cNvSpPr>
          <p:nvPr>
            <p:ph type="sldNum" sz="quarter" idx="12"/>
          </p:nvPr>
        </p:nvSpPr>
        <p:spPr/>
        <p:txBody>
          <a:bodyPr/>
          <a:lstStyle>
            <a:lvl1pPr>
              <a:defRPr/>
            </a:lvl1pPr>
          </a:lstStyle>
          <a:p>
            <a:pPr>
              <a:defRPr/>
            </a:pPr>
            <a:fld id="{A46E11C8-EE3F-454E-9E70-0B5D909E9C69}" type="slidenum">
              <a:rPr lang="en-NZ"/>
              <a:pPr>
                <a:defRPr/>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445382F-1CFC-4F0E-8857-905C7F5F831B}" type="datetimeFigureOut">
              <a:rPr lang="en-US"/>
              <a:pPr>
                <a:defRPr/>
              </a:pPr>
              <a:t>11/30/2012</a:t>
            </a:fld>
            <a:endParaRPr lang="en-NZ"/>
          </a:p>
        </p:txBody>
      </p:sp>
      <p:sp>
        <p:nvSpPr>
          <p:cNvPr id="5" name="Footer Placeholder 2"/>
          <p:cNvSpPr>
            <a:spLocks noGrp="1"/>
          </p:cNvSpPr>
          <p:nvPr>
            <p:ph type="ftr" sz="quarter" idx="11"/>
          </p:nvPr>
        </p:nvSpPr>
        <p:spPr/>
        <p:txBody>
          <a:bodyPr/>
          <a:lstStyle>
            <a:lvl1pPr>
              <a:defRPr/>
            </a:lvl1pPr>
          </a:lstStyle>
          <a:p>
            <a:pPr>
              <a:defRPr/>
            </a:pPr>
            <a:endParaRPr lang="en-NZ"/>
          </a:p>
        </p:txBody>
      </p:sp>
      <p:sp>
        <p:nvSpPr>
          <p:cNvPr id="6" name="Slide Number Placeholder 22"/>
          <p:cNvSpPr>
            <a:spLocks noGrp="1"/>
          </p:cNvSpPr>
          <p:nvPr>
            <p:ph type="sldNum" sz="quarter" idx="12"/>
          </p:nvPr>
        </p:nvSpPr>
        <p:spPr/>
        <p:txBody>
          <a:bodyPr/>
          <a:lstStyle>
            <a:lvl1pPr>
              <a:defRPr/>
            </a:lvl1pPr>
          </a:lstStyle>
          <a:p>
            <a:pPr>
              <a:defRPr/>
            </a:pPr>
            <a:fld id="{CADB0DAC-80A9-4789-8800-D608CBF5482A}" type="slidenum">
              <a:rPr lang="en-NZ"/>
              <a:pPr>
                <a:defRPr/>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60FF14D4-2AC7-4D06-9662-5AAE9BA238B7}" type="datetimeFigureOut">
              <a:rPr lang="en-US"/>
              <a:pPr>
                <a:defRPr/>
              </a:pPr>
              <a:t>11/30/2012</a:t>
            </a:fld>
            <a:endParaRPr lang="en-NZ"/>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NZ"/>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8790F74A-0F0E-4D27-916D-BE8B8881929E}" type="slidenum">
              <a:rPr lang="en-NZ"/>
              <a:pPr>
                <a:defRPr/>
              </a:pPr>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FE1F19B-CCE3-4007-AE9F-92055A72661C}" type="datetimeFigureOut">
              <a:rPr lang="en-US"/>
              <a:pPr>
                <a:defRPr/>
              </a:pPr>
              <a:t>11/30/2012</a:t>
            </a:fld>
            <a:endParaRPr lang="en-NZ"/>
          </a:p>
        </p:txBody>
      </p:sp>
      <p:sp>
        <p:nvSpPr>
          <p:cNvPr id="6" name="Footer Placeholder 2"/>
          <p:cNvSpPr>
            <a:spLocks noGrp="1"/>
          </p:cNvSpPr>
          <p:nvPr>
            <p:ph type="ftr" sz="quarter" idx="11"/>
          </p:nvPr>
        </p:nvSpPr>
        <p:spPr/>
        <p:txBody>
          <a:bodyPr/>
          <a:lstStyle>
            <a:lvl1pPr>
              <a:defRPr/>
            </a:lvl1pPr>
          </a:lstStyle>
          <a:p>
            <a:pPr>
              <a:defRPr/>
            </a:pPr>
            <a:endParaRPr lang="en-NZ"/>
          </a:p>
        </p:txBody>
      </p:sp>
      <p:sp>
        <p:nvSpPr>
          <p:cNvPr id="7" name="Slide Number Placeholder 22"/>
          <p:cNvSpPr>
            <a:spLocks noGrp="1"/>
          </p:cNvSpPr>
          <p:nvPr>
            <p:ph type="sldNum" sz="quarter" idx="12"/>
          </p:nvPr>
        </p:nvSpPr>
        <p:spPr/>
        <p:txBody>
          <a:bodyPr/>
          <a:lstStyle>
            <a:lvl1pPr>
              <a:defRPr/>
            </a:lvl1pPr>
          </a:lstStyle>
          <a:p>
            <a:pPr>
              <a:defRPr/>
            </a:pPr>
            <a:fld id="{A827BB71-C960-4FF1-AF95-E2AA3F4AF1CB}" type="slidenum">
              <a:rPr lang="en-NZ"/>
              <a:pPr>
                <a:defRPr/>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ECC0C13D-6EB6-40EC-8B91-34FB4A61BD4A}" type="datetimeFigureOut">
              <a:rPr lang="en-US"/>
              <a:pPr>
                <a:defRPr/>
              </a:pPr>
              <a:t>11/30/2012</a:t>
            </a:fld>
            <a:endParaRPr lang="en-NZ"/>
          </a:p>
        </p:txBody>
      </p:sp>
      <p:sp>
        <p:nvSpPr>
          <p:cNvPr id="8" name="Footer Placeholder 2"/>
          <p:cNvSpPr>
            <a:spLocks noGrp="1"/>
          </p:cNvSpPr>
          <p:nvPr>
            <p:ph type="ftr" sz="quarter" idx="11"/>
          </p:nvPr>
        </p:nvSpPr>
        <p:spPr/>
        <p:txBody>
          <a:bodyPr/>
          <a:lstStyle>
            <a:lvl1pPr>
              <a:defRPr/>
            </a:lvl1pPr>
          </a:lstStyle>
          <a:p>
            <a:pPr>
              <a:defRPr/>
            </a:pPr>
            <a:endParaRPr lang="en-NZ"/>
          </a:p>
        </p:txBody>
      </p:sp>
      <p:sp>
        <p:nvSpPr>
          <p:cNvPr id="9" name="Slide Number Placeholder 22"/>
          <p:cNvSpPr>
            <a:spLocks noGrp="1"/>
          </p:cNvSpPr>
          <p:nvPr>
            <p:ph type="sldNum" sz="quarter" idx="12"/>
          </p:nvPr>
        </p:nvSpPr>
        <p:spPr/>
        <p:txBody>
          <a:bodyPr/>
          <a:lstStyle>
            <a:lvl1pPr>
              <a:defRPr/>
            </a:lvl1pPr>
          </a:lstStyle>
          <a:p>
            <a:pPr>
              <a:defRPr/>
            </a:pPr>
            <a:fld id="{511AE826-6E66-4C0C-9249-8A1978456807}" type="slidenum">
              <a:rPr lang="en-NZ"/>
              <a:pPr>
                <a:defRPr/>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AC76D564-E3C2-4141-B68D-15BB928725EE}" type="datetimeFigureOut">
              <a:rPr lang="en-US"/>
              <a:pPr>
                <a:defRPr/>
              </a:pPr>
              <a:t>11/30/2012</a:t>
            </a:fld>
            <a:endParaRPr lang="en-NZ"/>
          </a:p>
        </p:txBody>
      </p:sp>
      <p:sp>
        <p:nvSpPr>
          <p:cNvPr id="4" name="Footer Placeholder 2"/>
          <p:cNvSpPr>
            <a:spLocks noGrp="1"/>
          </p:cNvSpPr>
          <p:nvPr>
            <p:ph type="ftr" sz="quarter" idx="11"/>
          </p:nvPr>
        </p:nvSpPr>
        <p:spPr/>
        <p:txBody>
          <a:bodyPr/>
          <a:lstStyle>
            <a:lvl1pPr>
              <a:defRPr/>
            </a:lvl1pPr>
          </a:lstStyle>
          <a:p>
            <a:pPr>
              <a:defRPr/>
            </a:pPr>
            <a:endParaRPr lang="en-NZ"/>
          </a:p>
        </p:txBody>
      </p:sp>
      <p:sp>
        <p:nvSpPr>
          <p:cNvPr id="5" name="Slide Number Placeholder 22"/>
          <p:cNvSpPr>
            <a:spLocks noGrp="1"/>
          </p:cNvSpPr>
          <p:nvPr>
            <p:ph type="sldNum" sz="quarter" idx="12"/>
          </p:nvPr>
        </p:nvSpPr>
        <p:spPr/>
        <p:txBody>
          <a:bodyPr/>
          <a:lstStyle>
            <a:lvl1pPr>
              <a:defRPr/>
            </a:lvl1pPr>
          </a:lstStyle>
          <a:p>
            <a:pPr>
              <a:defRPr/>
            </a:pPr>
            <a:fld id="{45AE10FB-F7B6-4C60-88FC-976D99877709}" type="slidenum">
              <a:rPr lang="en-NZ"/>
              <a:pPr>
                <a:defRPr/>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DDC685AE-3A4D-4A48-81FB-B8A31A965266}" type="datetimeFigureOut">
              <a:rPr lang="en-US"/>
              <a:pPr>
                <a:defRPr/>
              </a:pPr>
              <a:t>11/30/2012</a:t>
            </a:fld>
            <a:endParaRPr lang="en-NZ"/>
          </a:p>
        </p:txBody>
      </p:sp>
      <p:sp>
        <p:nvSpPr>
          <p:cNvPr id="3" name="Footer Placeholder 2"/>
          <p:cNvSpPr>
            <a:spLocks noGrp="1"/>
          </p:cNvSpPr>
          <p:nvPr>
            <p:ph type="ftr" sz="quarter" idx="11"/>
          </p:nvPr>
        </p:nvSpPr>
        <p:spPr/>
        <p:txBody>
          <a:bodyPr/>
          <a:lstStyle>
            <a:lvl1pPr>
              <a:defRPr/>
            </a:lvl1pPr>
          </a:lstStyle>
          <a:p>
            <a:pPr>
              <a:defRPr/>
            </a:pPr>
            <a:endParaRPr lang="en-NZ"/>
          </a:p>
        </p:txBody>
      </p:sp>
      <p:sp>
        <p:nvSpPr>
          <p:cNvPr id="4" name="Slide Number Placeholder 22"/>
          <p:cNvSpPr>
            <a:spLocks noGrp="1"/>
          </p:cNvSpPr>
          <p:nvPr>
            <p:ph type="sldNum" sz="quarter" idx="12"/>
          </p:nvPr>
        </p:nvSpPr>
        <p:spPr/>
        <p:txBody>
          <a:bodyPr/>
          <a:lstStyle>
            <a:lvl1pPr>
              <a:defRPr/>
            </a:lvl1pPr>
          </a:lstStyle>
          <a:p>
            <a:pPr>
              <a:defRPr/>
            </a:pPr>
            <a:fld id="{C0876013-0423-40BB-806E-D8D6024D0873}" type="slidenum">
              <a:rPr lang="en-NZ"/>
              <a:pPr>
                <a:defRPr/>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DD5D4721-0F54-41E9-93A5-DB1FAA850DFA}" type="datetimeFigureOut">
              <a:rPr lang="en-US"/>
              <a:pPr>
                <a:defRPr/>
              </a:pPr>
              <a:t>11/30/2012</a:t>
            </a:fld>
            <a:endParaRPr lang="en-NZ"/>
          </a:p>
        </p:txBody>
      </p:sp>
      <p:sp>
        <p:nvSpPr>
          <p:cNvPr id="8" name="Footer Placeholder 5"/>
          <p:cNvSpPr>
            <a:spLocks noGrp="1"/>
          </p:cNvSpPr>
          <p:nvPr>
            <p:ph type="ftr" sz="quarter" idx="11"/>
          </p:nvPr>
        </p:nvSpPr>
        <p:spPr/>
        <p:txBody>
          <a:bodyPr/>
          <a:lstStyle>
            <a:lvl1pPr>
              <a:defRPr/>
            </a:lvl1pPr>
          </a:lstStyle>
          <a:p>
            <a:pPr>
              <a:defRPr/>
            </a:pPr>
            <a:endParaRPr lang="en-NZ"/>
          </a:p>
        </p:txBody>
      </p:sp>
      <p:sp>
        <p:nvSpPr>
          <p:cNvPr id="9" name="Slide Number Placeholder 6"/>
          <p:cNvSpPr>
            <a:spLocks noGrp="1"/>
          </p:cNvSpPr>
          <p:nvPr>
            <p:ph type="sldNum" sz="quarter" idx="12"/>
          </p:nvPr>
        </p:nvSpPr>
        <p:spPr/>
        <p:txBody>
          <a:bodyPr/>
          <a:lstStyle>
            <a:lvl1pPr>
              <a:defRPr/>
            </a:lvl1pPr>
          </a:lstStyle>
          <a:p>
            <a:pPr>
              <a:defRPr/>
            </a:pPr>
            <a:fld id="{B9490D87-0DEB-463F-8338-FC39616632D9}" type="slidenum">
              <a:rPr lang="en-NZ"/>
              <a:pPr>
                <a:defRPr/>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6F082E70-B3BE-4AD4-AA51-3D1E7A4A6B57}" type="datetimeFigureOut">
              <a:rPr lang="en-US"/>
              <a:pPr>
                <a:defRPr/>
              </a:pPr>
              <a:t>11/30/2012</a:t>
            </a:fld>
            <a:endParaRPr lang="en-NZ"/>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NZ"/>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D7080BAD-D54E-4882-9F5A-FCA5FCA3FFBD}" type="slidenum">
              <a:rPr lang="en-NZ"/>
              <a:pPr>
                <a:defRPr/>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7505C565-654B-4984-B152-1CD9663AB42B}" type="datetimeFigureOut">
              <a:rPr lang="en-US"/>
              <a:pPr>
                <a:defRPr/>
              </a:pPr>
              <a:t>11/30/2012</a:t>
            </a:fld>
            <a:endParaRPr lang="en-NZ"/>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NZ"/>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30EAAAF7-4607-4C48-AFA7-646E821009D3}" type="slidenum">
              <a:rPr lang="en-NZ"/>
              <a:pPr>
                <a:defRPr/>
              </a:pPr>
              <a:t>‹#›</a:t>
            </a:fld>
            <a:endParaRPr lang="en-NZ"/>
          </a:p>
        </p:txBody>
      </p:sp>
    </p:spTree>
  </p:cSld>
  <p:clrMap bg1="lt1" tx1="dk1" bg2="lt2" tx2="dk2" accent1="accent1" accent2="accent2" accent3="accent3" accent4="accent4" accent5="accent5" accent6="accent6" hlink="hlink" folHlink="folHlink"/>
  <p:sldLayoutIdLst>
    <p:sldLayoutId id="2147483992" r:id="rId1"/>
    <p:sldLayoutId id="2147483985" r:id="rId2"/>
    <p:sldLayoutId id="2147483993" r:id="rId3"/>
    <p:sldLayoutId id="2147483986" r:id="rId4"/>
    <p:sldLayoutId id="2147483987" r:id="rId5"/>
    <p:sldLayoutId id="2147483988" r:id="rId6"/>
    <p:sldLayoutId id="2147483989" r:id="rId7"/>
    <p:sldLayoutId id="2147483994" r:id="rId8"/>
    <p:sldLayoutId id="2147483995" r:id="rId9"/>
    <p:sldLayoutId id="2147483990" r:id="rId10"/>
    <p:sldLayoutId id="2147483991"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thryn.Sutherland@vuw.ac.n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786190"/>
            <a:ext cx="6660976" cy="2019074"/>
          </a:xfrm>
        </p:spPr>
        <p:txBody>
          <a:bodyPr>
            <a:normAutofit fontScale="70000" lnSpcReduction="20000"/>
          </a:bodyPr>
          <a:lstStyle/>
          <a:p>
            <a:pPr eaLnBrk="1" fontAlgn="auto" hangingPunct="1">
              <a:spcBef>
                <a:spcPts val="580"/>
              </a:spcBef>
              <a:spcAft>
                <a:spcPts val="0"/>
              </a:spcAft>
              <a:defRPr/>
            </a:pPr>
            <a:r>
              <a:rPr lang="en-NZ" dirty="0" smtClean="0">
                <a:latin typeface="Arial Narrow" pitchFamily="34" charset="0"/>
              </a:rPr>
              <a:t>A presentation for the </a:t>
            </a:r>
            <a:r>
              <a:rPr lang="en-US" dirty="0">
                <a:latin typeface="Arial Narrow" pitchFamily="34" charset="0"/>
              </a:rPr>
              <a:t>Advancing the Status of Women in Political Science in New </a:t>
            </a:r>
            <a:r>
              <a:rPr lang="en-US" dirty="0" smtClean="0">
                <a:latin typeface="Arial Narrow" pitchFamily="34" charset="0"/>
              </a:rPr>
              <a:t>Zealand Workshop, 26 November 2012</a:t>
            </a:r>
            <a:endParaRPr lang="en-NZ" dirty="0" smtClean="0">
              <a:latin typeface="Arial Narrow" pitchFamily="34" charset="0"/>
            </a:endParaRPr>
          </a:p>
          <a:p>
            <a:pPr eaLnBrk="1" fontAlgn="auto" hangingPunct="1">
              <a:spcBef>
                <a:spcPts val="580"/>
              </a:spcBef>
              <a:spcAft>
                <a:spcPts val="0"/>
              </a:spcAft>
              <a:buFont typeface="Wingdings 2"/>
              <a:buNone/>
              <a:defRPr/>
            </a:pPr>
            <a:endParaRPr lang="en-NZ" dirty="0" smtClean="0">
              <a:latin typeface="Arial Narrow" pitchFamily="34" charset="0"/>
            </a:endParaRPr>
          </a:p>
          <a:p>
            <a:pPr eaLnBrk="1" fontAlgn="auto" hangingPunct="1">
              <a:spcBef>
                <a:spcPts val="580"/>
              </a:spcBef>
              <a:spcAft>
                <a:spcPts val="0"/>
              </a:spcAft>
              <a:buFont typeface="Wingdings 2"/>
              <a:buNone/>
              <a:defRPr/>
            </a:pPr>
            <a:r>
              <a:rPr lang="en-NZ" dirty="0" smtClean="0">
                <a:latin typeface="Arial Narrow" pitchFamily="34" charset="0"/>
              </a:rPr>
              <a:t>Dr Kathryn Sutherland </a:t>
            </a:r>
          </a:p>
          <a:p>
            <a:pPr eaLnBrk="1" fontAlgn="auto" hangingPunct="1">
              <a:spcBef>
                <a:spcPts val="580"/>
              </a:spcBef>
              <a:spcAft>
                <a:spcPts val="0"/>
              </a:spcAft>
              <a:buFont typeface="Wingdings 2"/>
              <a:buNone/>
              <a:defRPr/>
            </a:pPr>
            <a:r>
              <a:rPr lang="en-NZ" dirty="0" smtClean="0">
                <a:latin typeface="Arial Narrow" pitchFamily="34" charset="0"/>
              </a:rPr>
              <a:t>Associate Dean, Faculty of Humanities and Social Sciences</a:t>
            </a:r>
          </a:p>
          <a:p>
            <a:pPr eaLnBrk="1" fontAlgn="auto" hangingPunct="1">
              <a:spcBef>
                <a:spcPts val="580"/>
              </a:spcBef>
              <a:spcAft>
                <a:spcPts val="0"/>
              </a:spcAft>
              <a:buFont typeface="Wingdings 2"/>
              <a:buNone/>
              <a:defRPr/>
            </a:pPr>
            <a:r>
              <a:rPr lang="en-NZ" dirty="0" smtClean="0">
                <a:latin typeface="Arial Narrow" pitchFamily="34" charset="0"/>
              </a:rPr>
              <a:t>Victoria University of Wellington, New Zealand</a:t>
            </a:r>
          </a:p>
          <a:p>
            <a:pPr eaLnBrk="1" fontAlgn="auto" hangingPunct="1">
              <a:spcBef>
                <a:spcPts val="580"/>
              </a:spcBef>
              <a:spcAft>
                <a:spcPts val="0"/>
              </a:spcAft>
              <a:buFont typeface="Wingdings 2"/>
              <a:buNone/>
              <a:defRPr/>
            </a:pPr>
            <a:r>
              <a:rPr lang="en-NZ" dirty="0" err="1" smtClean="0">
                <a:latin typeface="Arial Narrow" pitchFamily="34" charset="0"/>
                <a:hlinkClick r:id="rId3"/>
              </a:rPr>
              <a:t>Kathryn.Sutherland@vuw.ac.nz</a:t>
            </a:r>
            <a:r>
              <a:rPr lang="en-NZ" dirty="0" smtClean="0">
                <a:latin typeface="Arial Narrow" pitchFamily="34" charset="0"/>
              </a:rPr>
              <a:t> </a:t>
            </a:r>
          </a:p>
          <a:p>
            <a:pPr eaLnBrk="1" fontAlgn="auto" hangingPunct="1">
              <a:spcBef>
                <a:spcPts val="580"/>
              </a:spcBef>
              <a:spcAft>
                <a:spcPts val="0"/>
              </a:spcAft>
              <a:defRPr/>
            </a:pPr>
            <a:endParaRPr lang="en-NZ" dirty="0" smtClean="0">
              <a:latin typeface="Arial Narrow" pitchFamily="34" charset="0"/>
            </a:endParaRPr>
          </a:p>
          <a:p>
            <a:pPr eaLnBrk="1" fontAlgn="auto" hangingPunct="1">
              <a:spcBef>
                <a:spcPts val="580"/>
              </a:spcBef>
              <a:spcAft>
                <a:spcPts val="0"/>
              </a:spcAft>
              <a:buFont typeface="Wingdings 2"/>
              <a:buNone/>
              <a:defRPr/>
            </a:pPr>
            <a:endParaRPr lang="en-NZ" dirty="0"/>
          </a:p>
        </p:txBody>
      </p:sp>
      <p:sp>
        <p:nvSpPr>
          <p:cNvPr id="6147" name="Title 1"/>
          <p:cNvSpPr>
            <a:spLocks noGrp="1"/>
          </p:cNvSpPr>
          <p:nvPr>
            <p:ph type="ctrTitle"/>
          </p:nvPr>
        </p:nvSpPr>
        <p:spPr>
          <a:xfrm>
            <a:off x="722313" y="1285875"/>
            <a:ext cx="7772400" cy="1714500"/>
          </a:xfrm>
        </p:spPr>
        <p:txBody>
          <a:bodyPr/>
          <a:lstStyle/>
          <a:p>
            <a:pPr eaLnBrk="1" hangingPunct="1"/>
            <a:r>
              <a:rPr lang="en-US" sz="2800" b="1" dirty="0"/>
              <a:t>Success in Academia: </a:t>
            </a:r>
            <a:r>
              <a:rPr lang="en-US" sz="2800" b="1" dirty="0" smtClean="0"/>
              <a:t>The </a:t>
            </a:r>
            <a:r>
              <a:rPr lang="en-US" sz="2800" b="1" dirty="0"/>
              <a:t>Experiences of Female Early Career  Academics in NZ Universities</a:t>
            </a:r>
            <a:endParaRPr lang="en-NZ"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80728"/>
            <a:ext cx="7772400" cy="5616624"/>
          </a:xfrm>
        </p:spPr>
        <p:txBody>
          <a:bodyPr/>
          <a:lstStyle/>
          <a:p>
            <a:pPr marL="0" indent="0">
              <a:spcBef>
                <a:spcPts val="0"/>
              </a:spcBef>
              <a:spcAft>
                <a:spcPts val="0"/>
              </a:spcAft>
              <a:buNone/>
            </a:pPr>
            <a:r>
              <a:rPr lang="en-US" sz="2200" dirty="0" smtClean="0">
                <a:latin typeface="Calibri" pitchFamily="34" charset="0"/>
                <a:cs typeface="Calibri" pitchFamily="34" charset="0"/>
              </a:rPr>
              <a:t>“I'm </a:t>
            </a:r>
            <a:r>
              <a:rPr lang="en-US" sz="2200" dirty="0">
                <a:latin typeface="Calibri" pitchFamily="34" charset="0"/>
                <a:cs typeface="Calibri" pitchFamily="34" charset="0"/>
              </a:rPr>
              <a:t>a bit tired of being treated like the dumb blonde and </a:t>
            </a:r>
            <a:r>
              <a:rPr lang="en-US" sz="2200" dirty="0" smtClean="0">
                <a:latin typeface="Calibri" pitchFamily="34" charset="0"/>
                <a:cs typeface="Calibri" pitchFamily="34" charset="0"/>
              </a:rPr>
              <a:t>young. I'm 43, so I'm </a:t>
            </a:r>
            <a:r>
              <a:rPr lang="en-US" sz="2200" dirty="0">
                <a:latin typeface="Calibri" pitchFamily="34" charset="0"/>
                <a:cs typeface="Calibri" pitchFamily="34" charset="0"/>
              </a:rPr>
              <a:t>not that young, but it takes any faculty a little while to </a:t>
            </a:r>
            <a:r>
              <a:rPr lang="en-US" sz="2200" dirty="0" err="1">
                <a:latin typeface="Calibri" pitchFamily="34" charset="0"/>
                <a:cs typeface="Calibri" pitchFamily="34" charset="0"/>
              </a:rPr>
              <a:t>realise</a:t>
            </a:r>
            <a:r>
              <a:rPr lang="en-US" sz="2200" dirty="0">
                <a:latin typeface="Calibri" pitchFamily="34" charset="0"/>
                <a:cs typeface="Calibri" pitchFamily="34" charset="0"/>
              </a:rPr>
              <a:t> that I'm somebody worth listening </a:t>
            </a:r>
            <a:r>
              <a:rPr lang="en-US" sz="2200" dirty="0" smtClean="0">
                <a:latin typeface="Calibri" pitchFamily="34" charset="0"/>
                <a:cs typeface="Calibri" pitchFamily="34" charset="0"/>
              </a:rPr>
              <a:t>to, </a:t>
            </a:r>
            <a:r>
              <a:rPr lang="en-US" sz="2200" dirty="0">
                <a:latin typeface="Calibri" pitchFamily="34" charset="0"/>
                <a:cs typeface="Calibri" pitchFamily="34" charset="0"/>
              </a:rPr>
              <a:t>because they see that I'm a woman and they see that I've got long hair and they just assume that I can't think, that I haven't got anything to say</a:t>
            </a:r>
            <a:r>
              <a:rPr lang="en-US" sz="2200" dirty="0" smtClean="0">
                <a:latin typeface="Calibri" pitchFamily="34" charset="0"/>
                <a:cs typeface="Calibri" pitchFamily="34" charset="0"/>
              </a:rPr>
              <a:t>.” </a:t>
            </a:r>
          </a:p>
          <a:p>
            <a:pPr marL="0" indent="0" algn="r">
              <a:spcBef>
                <a:spcPts val="0"/>
              </a:spcBef>
              <a:spcAft>
                <a:spcPts val="0"/>
              </a:spcAft>
              <a:buNone/>
            </a:pPr>
            <a:r>
              <a:rPr lang="en-US" sz="2200" i="1" dirty="0" smtClean="0">
                <a:latin typeface="Calibri" pitchFamily="34" charset="0"/>
                <a:cs typeface="Calibri" pitchFamily="34" charset="0"/>
              </a:rPr>
              <a:t>(Iris, Commerce)</a:t>
            </a:r>
          </a:p>
          <a:p>
            <a:pPr marL="0" indent="0" algn="r">
              <a:spcBef>
                <a:spcPts val="0"/>
              </a:spcBef>
              <a:spcAft>
                <a:spcPts val="0"/>
              </a:spcAft>
              <a:buNone/>
            </a:pPr>
            <a:endParaRPr lang="en-US" sz="2200" dirty="0" smtClean="0">
              <a:latin typeface="Calibri" pitchFamily="34" charset="0"/>
              <a:cs typeface="Calibri" pitchFamily="34" charset="0"/>
            </a:endParaRPr>
          </a:p>
          <a:p>
            <a:pPr marL="0" indent="0" algn="r">
              <a:spcBef>
                <a:spcPts val="0"/>
              </a:spcBef>
              <a:spcAft>
                <a:spcPts val="0"/>
              </a:spcAft>
              <a:buNone/>
            </a:pPr>
            <a:endParaRPr lang="en-US" sz="2200" dirty="0" smtClean="0">
              <a:latin typeface="Calibri" pitchFamily="34" charset="0"/>
              <a:cs typeface="Calibri" pitchFamily="34" charset="0"/>
            </a:endParaRPr>
          </a:p>
          <a:p>
            <a:pPr marL="0" indent="0">
              <a:spcBef>
                <a:spcPts val="0"/>
              </a:spcBef>
              <a:spcAft>
                <a:spcPts val="0"/>
              </a:spcAft>
              <a:buNone/>
            </a:pPr>
            <a:r>
              <a:rPr lang="en-US" sz="2200" dirty="0" smtClean="0">
                <a:latin typeface="Calibri" pitchFamily="34" charset="0"/>
                <a:cs typeface="Calibri" pitchFamily="34" charset="0"/>
              </a:rPr>
              <a:t>“To </a:t>
            </a:r>
            <a:r>
              <a:rPr lang="en-US" sz="2200" dirty="0">
                <a:latin typeface="Calibri" pitchFamily="34" charset="0"/>
                <a:cs typeface="Calibri" pitchFamily="34" charset="0"/>
              </a:rPr>
              <a:t>be frank, I think there’s some gender stuff </a:t>
            </a:r>
            <a:r>
              <a:rPr lang="en-US" sz="2200" dirty="0" smtClean="0">
                <a:latin typeface="Calibri" pitchFamily="34" charset="0"/>
                <a:cs typeface="Calibri" pitchFamily="34" charset="0"/>
              </a:rPr>
              <a:t>involved ...The </a:t>
            </a:r>
            <a:r>
              <a:rPr lang="en-US" sz="2200" dirty="0">
                <a:latin typeface="Calibri" pitchFamily="34" charset="0"/>
                <a:cs typeface="Calibri" pitchFamily="34" charset="0"/>
              </a:rPr>
              <a:t>vast majority don’t care whether you’re male or female, but there’s definitely a small group of them </a:t>
            </a:r>
            <a:r>
              <a:rPr lang="en-US" sz="2200" dirty="0" smtClean="0">
                <a:latin typeface="Calibri" pitchFamily="34" charset="0"/>
                <a:cs typeface="Calibri" pitchFamily="34" charset="0"/>
              </a:rPr>
              <a:t>for whom it’s </a:t>
            </a:r>
            <a:r>
              <a:rPr lang="en-US" sz="2200" dirty="0">
                <a:latin typeface="Calibri" pitchFamily="34" charset="0"/>
                <a:cs typeface="Calibri" pitchFamily="34" charset="0"/>
              </a:rPr>
              <a:t>the classic virgins and whore: </a:t>
            </a:r>
            <a:r>
              <a:rPr lang="en-US" sz="2200" dirty="0" smtClean="0">
                <a:latin typeface="Calibri" pitchFamily="34" charset="0"/>
                <a:cs typeface="Calibri" pitchFamily="34" charset="0"/>
              </a:rPr>
              <a:t>‘You’re </a:t>
            </a:r>
            <a:r>
              <a:rPr lang="en-US" sz="2200" dirty="0">
                <a:latin typeface="Calibri" pitchFamily="34" charset="0"/>
                <a:cs typeface="Calibri" pitchFamily="34" charset="0"/>
              </a:rPr>
              <a:t>either my mother or a prostitute and that’s how I see </a:t>
            </a:r>
            <a:r>
              <a:rPr lang="en-US" sz="2200" dirty="0" smtClean="0">
                <a:latin typeface="Calibri" pitchFamily="34" charset="0"/>
                <a:cs typeface="Calibri" pitchFamily="34" charset="0"/>
              </a:rPr>
              <a:t>women.’ </a:t>
            </a:r>
            <a:r>
              <a:rPr lang="en-US" sz="2200" dirty="0">
                <a:latin typeface="Calibri" pitchFamily="34" charset="0"/>
                <a:cs typeface="Calibri" pitchFamily="34" charset="0"/>
              </a:rPr>
              <a:t>And I’m not their mother</a:t>
            </a:r>
            <a:r>
              <a:rPr lang="en-US" sz="2200" dirty="0" smtClean="0">
                <a:latin typeface="Calibri" pitchFamily="34" charset="0"/>
                <a:cs typeface="Calibri" pitchFamily="34" charset="0"/>
              </a:rPr>
              <a:t>.” </a:t>
            </a:r>
          </a:p>
          <a:p>
            <a:pPr marL="0" indent="0" algn="r">
              <a:spcBef>
                <a:spcPts val="0"/>
              </a:spcBef>
              <a:spcAft>
                <a:spcPts val="0"/>
              </a:spcAft>
              <a:buNone/>
            </a:pPr>
            <a:r>
              <a:rPr lang="en-US" sz="2200" i="1" dirty="0" smtClean="0">
                <a:latin typeface="Calibri" pitchFamily="34" charset="0"/>
                <a:cs typeface="Calibri" pitchFamily="34" charset="0"/>
              </a:rPr>
              <a:t>(</a:t>
            </a:r>
            <a:r>
              <a:rPr lang="en-US" sz="2200" i="1" dirty="0" err="1" smtClean="0">
                <a:latin typeface="Calibri" pitchFamily="34" charset="0"/>
                <a:cs typeface="Calibri" pitchFamily="34" charset="0"/>
              </a:rPr>
              <a:t>Julz</a:t>
            </a:r>
            <a:r>
              <a:rPr lang="en-US" sz="2200" i="1" dirty="0" smtClean="0">
                <a:latin typeface="Calibri" pitchFamily="34" charset="0"/>
                <a:cs typeface="Calibri" pitchFamily="34" charset="0"/>
              </a:rPr>
              <a:t>, Science)</a:t>
            </a:r>
            <a:endParaRPr lang="en-US" sz="2200" i="1" dirty="0">
              <a:latin typeface="Calibri" pitchFamily="34" charset="0"/>
              <a:cs typeface="Calibri" pitchFamily="34" charset="0"/>
            </a:endParaRPr>
          </a:p>
          <a:p>
            <a:pPr marL="0" indent="0">
              <a:spcAft>
                <a:spcPts val="1200"/>
              </a:spcAft>
              <a:buNone/>
            </a:pPr>
            <a:endParaRPr lang="en-NZ" dirty="0" smtClean="0">
              <a:latin typeface="Arial Narrow" pitchFamily="34" charset="0"/>
            </a:endParaRPr>
          </a:p>
        </p:txBody>
      </p:sp>
      <p:sp>
        <p:nvSpPr>
          <p:cNvPr id="4" name="Title 3"/>
          <p:cNvSpPr>
            <a:spLocks noGrp="1"/>
          </p:cNvSpPr>
          <p:nvPr>
            <p:ph type="title"/>
          </p:nvPr>
        </p:nvSpPr>
        <p:spPr>
          <a:xfrm>
            <a:off x="914400" y="274638"/>
            <a:ext cx="7772400" cy="706090"/>
          </a:xfrm>
        </p:spPr>
        <p:txBody>
          <a:bodyPr/>
          <a:lstStyle/>
          <a:p>
            <a:r>
              <a:rPr lang="en-NZ" dirty="0" smtClean="0"/>
              <a:t>Discrimination </a:t>
            </a:r>
            <a:r>
              <a:rPr lang="en-NZ" sz="3200" dirty="0" smtClean="0"/>
              <a:t>(W 25% M 0%)</a:t>
            </a:r>
            <a:endParaRPr lang="en-NZ" sz="3200" dirty="0"/>
          </a:p>
        </p:txBody>
      </p:sp>
    </p:spTree>
    <p:extLst>
      <p:ext uri="{BB962C8B-B14F-4D97-AF65-F5344CB8AC3E}">
        <p14:creationId xmlns:p14="http://schemas.microsoft.com/office/powerpoint/2010/main" xmlns="" val="2241693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700808"/>
            <a:ext cx="7772400" cy="4318992"/>
          </a:xfrm>
        </p:spPr>
        <p:txBody>
          <a:bodyPr/>
          <a:lstStyle/>
          <a:p>
            <a:pPr>
              <a:spcAft>
                <a:spcPts val="1200"/>
              </a:spcAft>
            </a:pPr>
            <a:r>
              <a:rPr lang="en-NZ" dirty="0" smtClean="0">
                <a:latin typeface="Calibri" pitchFamily="34" charset="0"/>
                <a:cs typeface="Calibri" pitchFamily="34" charset="0"/>
              </a:rPr>
              <a:t>BIG GAP between external/institutional and personal expectations</a:t>
            </a:r>
          </a:p>
          <a:p>
            <a:pPr>
              <a:spcAft>
                <a:spcPts val="1200"/>
              </a:spcAft>
            </a:pPr>
            <a:r>
              <a:rPr lang="en-NZ" dirty="0" smtClean="0">
                <a:latin typeface="Calibri" pitchFamily="34" charset="0"/>
                <a:cs typeface="Calibri" pitchFamily="34" charset="0"/>
              </a:rPr>
              <a:t>Women reporting BARRIERS to success</a:t>
            </a:r>
          </a:p>
          <a:p>
            <a:pPr>
              <a:spcAft>
                <a:spcPts val="1200"/>
              </a:spcAft>
            </a:pPr>
            <a:r>
              <a:rPr lang="en-NZ" dirty="0" smtClean="0">
                <a:latin typeface="Calibri" pitchFamily="34" charset="0"/>
                <a:cs typeface="Calibri" pitchFamily="34" charset="0"/>
              </a:rPr>
              <a:t>Need to work out ways to bridge the gap and EASE THE TRANSITION into the university working environment</a:t>
            </a:r>
          </a:p>
        </p:txBody>
      </p:sp>
      <p:sp>
        <p:nvSpPr>
          <p:cNvPr id="4" name="Title 3"/>
          <p:cNvSpPr>
            <a:spLocks noGrp="1"/>
          </p:cNvSpPr>
          <p:nvPr>
            <p:ph type="title"/>
          </p:nvPr>
        </p:nvSpPr>
        <p:spPr/>
        <p:txBody>
          <a:bodyPr/>
          <a:lstStyle/>
          <a:p>
            <a:r>
              <a:rPr lang="en-NZ" dirty="0" smtClean="0"/>
              <a:t>Issues</a:t>
            </a:r>
            <a:endParaRPr lang="en-NZ" dirty="0"/>
          </a:p>
        </p:txBody>
      </p:sp>
    </p:spTree>
    <p:extLst>
      <p:ext uri="{BB962C8B-B14F-4D97-AF65-F5344CB8AC3E}">
        <p14:creationId xmlns:p14="http://schemas.microsoft.com/office/powerpoint/2010/main" xmlns="" val="39695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81000" y="274639"/>
            <a:ext cx="8534400" cy="944562"/>
          </a:xfrm>
        </p:spPr>
        <p:txBody>
          <a:bodyPr/>
          <a:lstStyle/>
          <a:p>
            <a:pPr algn="ctr"/>
            <a:r>
              <a:rPr lang="en-NZ" i="1" dirty="0" smtClean="0"/>
              <a:t>Importance</a:t>
            </a:r>
            <a:r>
              <a:rPr lang="en-NZ" dirty="0" smtClean="0"/>
              <a:t> for success</a:t>
            </a:r>
          </a:p>
        </p:txBody>
      </p:sp>
      <p:sp>
        <p:nvSpPr>
          <p:cNvPr id="7171" name="Content Placeholder 2"/>
          <p:cNvSpPr>
            <a:spLocks noGrp="1"/>
          </p:cNvSpPr>
          <p:nvPr>
            <p:ph sz="quarter" idx="1"/>
          </p:nvPr>
        </p:nvSpPr>
        <p:spPr>
          <a:xfrm>
            <a:off x="304800" y="1447801"/>
            <a:ext cx="8610600" cy="4572000"/>
          </a:xfrm>
        </p:spPr>
        <p:txBody>
          <a:bodyPr/>
          <a:lstStyle/>
          <a:p>
            <a:pPr indent="0">
              <a:buFont typeface="Wingdings 2" pitchFamily="18" charset="2"/>
              <a:buNone/>
              <a:defRPr/>
            </a:pPr>
            <a:r>
              <a:rPr lang="en-NZ" sz="2400" dirty="0" smtClean="0">
                <a:latin typeface="Calibri" pitchFamily="34" charset="0"/>
                <a:cs typeface="Calibri" pitchFamily="34" charset="0"/>
              </a:rPr>
              <a:t>Rank the following according to which you think the early career faculty respondents said was most </a:t>
            </a:r>
            <a:r>
              <a:rPr lang="en-NZ" sz="2400" i="1" dirty="0" smtClean="0">
                <a:latin typeface="Calibri" pitchFamily="34" charset="0"/>
                <a:cs typeface="Calibri" pitchFamily="34" charset="0"/>
              </a:rPr>
              <a:t>important</a:t>
            </a:r>
            <a:r>
              <a:rPr lang="en-NZ" sz="2400" dirty="0" smtClean="0">
                <a:latin typeface="Calibri" pitchFamily="34" charset="0"/>
                <a:cs typeface="Calibri" pitchFamily="34" charset="0"/>
              </a:rPr>
              <a:t> to their success:</a:t>
            </a:r>
          </a:p>
          <a:p>
            <a:pPr indent="0">
              <a:buFont typeface="Wingdings 2" pitchFamily="18" charset="2"/>
              <a:buNone/>
              <a:defRPr/>
            </a:pPr>
            <a:endParaRPr lang="en-NZ" sz="2400" dirty="0" smtClean="0">
              <a:latin typeface="Calibri" pitchFamily="34" charset="0"/>
              <a:cs typeface="Calibri" pitchFamily="34" charset="0"/>
            </a:endParaRPr>
          </a:p>
          <a:p>
            <a:pPr>
              <a:buNone/>
              <a:defRPr/>
            </a:pPr>
            <a:r>
              <a:rPr lang="en-NZ" sz="2400" b="1" dirty="0" smtClean="0">
                <a:solidFill>
                  <a:srgbClr val="FF0000"/>
                </a:solidFill>
                <a:latin typeface="Calibri" pitchFamily="34" charset="0"/>
                <a:cs typeface="Calibri" pitchFamily="34" charset="0"/>
              </a:rPr>
              <a:t>2   </a:t>
            </a:r>
            <a:r>
              <a:rPr lang="en-NZ" sz="2400" dirty="0" smtClean="0">
                <a:latin typeface="Calibri" pitchFamily="34" charset="0"/>
                <a:cs typeface="Calibri" pitchFamily="34" charset="0"/>
              </a:rPr>
              <a:t>   A Head of Department who is committed to my success</a:t>
            </a:r>
          </a:p>
          <a:p>
            <a:pPr>
              <a:buNone/>
              <a:defRPr/>
            </a:pPr>
            <a:r>
              <a:rPr lang="en-NZ" sz="2400" b="1" dirty="0" smtClean="0">
                <a:solidFill>
                  <a:srgbClr val="FF0000"/>
                </a:solidFill>
                <a:latin typeface="Calibri" pitchFamily="34" charset="0"/>
                <a:cs typeface="Calibri" pitchFamily="34" charset="0"/>
              </a:rPr>
              <a:t>26</a:t>
            </a:r>
            <a:r>
              <a:rPr lang="en-NZ" sz="2400" dirty="0" smtClean="0">
                <a:latin typeface="Calibri" pitchFamily="34" charset="0"/>
                <a:cs typeface="Calibri" pitchFamily="34" charset="0"/>
              </a:rPr>
              <a:t>    Formal orientation programme for new academics</a:t>
            </a:r>
          </a:p>
          <a:p>
            <a:pPr>
              <a:buFont typeface="Wingdings 2" pitchFamily="18" charset="2"/>
              <a:buNone/>
              <a:defRPr/>
            </a:pPr>
            <a:r>
              <a:rPr lang="en-NZ" sz="2400" b="1" dirty="0" smtClean="0">
                <a:solidFill>
                  <a:srgbClr val="FF0000"/>
                </a:solidFill>
                <a:latin typeface="Calibri" pitchFamily="34" charset="0"/>
                <a:cs typeface="Calibri" pitchFamily="34" charset="0"/>
              </a:rPr>
              <a:t>15</a:t>
            </a:r>
            <a:r>
              <a:rPr lang="en-NZ" sz="2400" dirty="0" smtClean="0">
                <a:latin typeface="Calibri" pitchFamily="34" charset="0"/>
                <a:cs typeface="Calibri" pitchFamily="34" charset="0"/>
              </a:rPr>
              <a:t>    Availability of resources for teaching</a:t>
            </a:r>
          </a:p>
          <a:p>
            <a:pPr>
              <a:buNone/>
              <a:defRPr/>
            </a:pPr>
            <a:r>
              <a:rPr lang="en-NZ" sz="2400" b="1" dirty="0">
                <a:solidFill>
                  <a:srgbClr val="FF0000"/>
                </a:solidFill>
                <a:latin typeface="Calibri" pitchFamily="34" charset="0"/>
                <a:cs typeface="Calibri" pitchFamily="34" charset="0"/>
              </a:rPr>
              <a:t>4</a:t>
            </a:r>
            <a:r>
              <a:rPr lang="en-NZ" sz="2400" dirty="0" smtClean="0">
                <a:latin typeface="Calibri" pitchFamily="34" charset="0"/>
                <a:cs typeface="Calibri" pitchFamily="34" charset="0"/>
              </a:rPr>
              <a:t>      Availability of resources for research</a:t>
            </a:r>
          </a:p>
          <a:p>
            <a:pPr indent="-453600">
              <a:buNone/>
              <a:defRPr/>
            </a:pPr>
            <a:r>
              <a:rPr lang="en-NZ" sz="2400" b="1" dirty="0" smtClean="0">
                <a:solidFill>
                  <a:srgbClr val="FF0000"/>
                </a:solidFill>
                <a:latin typeface="Calibri" pitchFamily="34" charset="0"/>
                <a:cs typeface="Calibri" pitchFamily="34" charset="0"/>
              </a:rPr>
              <a:t>1</a:t>
            </a:r>
            <a:r>
              <a:rPr lang="en-NZ" sz="2400" dirty="0" smtClean="0">
                <a:latin typeface="Calibri" pitchFamily="34" charset="0"/>
                <a:cs typeface="Calibri" pitchFamily="34" charset="0"/>
              </a:rPr>
              <a:t>     Opportunities to make decisions about the direction of my own research and teaching</a:t>
            </a:r>
          </a:p>
          <a:p>
            <a:pPr>
              <a:buFont typeface="Wingdings 2" pitchFamily="18" charset="2"/>
              <a:buNone/>
              <a:defRPr/>
            </a:pPr>
            <a:endParaRPr lang="en-NZ" dirty="0" smtClean="0"/>
          </a:p>
        </p:txBody>
      </p:sp>
    </p:spTree>
    <p:extLst>
      <p:ext uri="{BB962C8B-B14F-4D97-AF65-F5344CB8AC3E}">
        <p14:creationId xmlns:p14="http://schemas.microsoft.com/office/powerpoint/2010/main" xmlns="" val="105484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95536" y="44624"/>
            <a:ext cx="8748464" cy="648072"/>
          </a:xfrm>
        </p:spPr>
        <p:txBody>
          <a:bodyPr/>
          <a:lstStyle/>
          <a:p>
            <a:pPr eaLnBrk="1" hangingPunct="1"/>
            <a:r>
              <a:rPr lang="en-NZ" sz="3200" dirty="0" smtClean="0"/>
              <a:t>Importance to success – Early Career Academics</a:t>
            </a:r>
          </a:p>
        </p:txBody>
      </p:sp>
      <p:graphicFrame>
        <p:nvGraphicFramePr>
          <p:cNvPr id="5" name="Table 4"/>
          <p:cNvGraphicFramePr>
            <a:graphicFrameLocks noGrp="1"/>
          </p:cNvGraphicFramePr>
          <p:nvPr>
            <p:extLst>
              <p:ext uri="{D42A27DB-BD31-4B8C-83A1-F6EECF244321}">
                <p14:modId xmlns:p14="http://schemas.microsoft.com/office/powerpoint/2010/main" xmlns="" val="3415322719"/>
              </p:ext>
            </p:extLst>
          </p:nvPr>
        </p:nvGraphicFramePr>
        <p:xfrm>
          <a:off x="539552" y="764704"/>
          <a:ext cx="8229600" cy="5436002"/>
        </p:xfrm>
        <a:graphic>
          <a:graphicData uri="http://schemas.openxmlformats.org/drawingml/2006/table">
            <a:tbl>
              <a:tblPr firstRow="1" bandRow="1">
                <a:tableStyleId>{5C22544A-7EE6-4342-B048-85BDC9FD1C3A}</a:tableStyleId>
              </a:tblPr>
              <a:tblGrid>
                <a:gridCol w="720080"/>
                <a:gridCol w="7509520"/>
              </a:tblGrid>
              <a:tr h="436381">
                <a:tc>
                  <a:txBody>
                    <a:bodyPr/>
                    <a:lstStyle/>
                    <a:p>
                      <a:r>
                        <a:rPr lang="en-NZ" sz="1800" dirty="0" smtClean="0">
                          <a:latin typeface="Calibri" pitchFamily="34" charset="0"/>
                          <a:cs typeface="Calibri" pitchFamily="34" charset="0"/>
                        </a:rPr>
                        <a:t>Rank</a:t>
                      </a:r>
                      <a:endParaRPr lang="en-NZ" sz="1800" dirty="0">
                        <a:latin typeface="Calibri" pitchFamily="34" charset="0"/>
                        <a:cs typeface="Calibri" pitchFamily="34" charset="0"/>
                      </a:endParaRPr>
                    </a:p>
                  </a:txBody>
                  <a:tcPr/>
                </a:tc>
                <a:tc>
                  <a:txBody>
                    <a:bodyPr/>
                    <a:lstStyle/>
                    <a:p>
                      <a:r>
                        <a:rPr lang="en-NZ" sz="1800" dirty="0" smtClean="0">
                          <a:latin typeface="Calibri" pitchFamily="34" charset="0"/>
                          <a:cs typeface="Calibri" pitchFamily="34" charset="0"/>
                        </a:rPr>
                        <a:t>Item</a:t>
                      </a:r>
                      <a:endParaRPr lang="en-NZ" sz="1800" dirty="0">
                        <a:latin typeface="Calibri" pitchFamily="34" charset="0"/>
                        <a:cs typeface="Calibri" pitchFamily="34" charset="0"/>
                      </a:endParaRPr>
                    </a:p>
                  </a:txBody>
                  <a:tcPr/>
                </a:tc>
              </a:tr>
              <a:tr h="454511">
                <a:tc>
                  <a:txBody>
                    <a:bodyPr/>
                    <a:lstStyle/>
                    <a:p>
                      <a:r>
                        <a:rPr lang="en-NZ" sz="1800" dirty="0" smtClean="0">
                          <a:latin typeface="Calibri" pitchFamily="34" charset="0"/>
                          <a:cs typeface="Calibri" pitchFamily="34" charset="0"/>
                        </a:rPr>
                        <a:t>1</a:t>
                      </a:r>
                      <a:endParaRPr lang="en-NZ" sz="1800" dirty="0">
                        <a:latin typeface="Calibri" pitchFamily="34" charset="0"/>
                        <a:cs typeface="Calibri" pitchFamily="34" charset="0"/>
                      </a:endParaRPr>
                    </a:p>
                  </a:txBody>
                  <a:tcPr/>
                </a:tc>
                <a:tc>
                  <a:txBody>
                    <a:bodyPr/>
                    <a:lstStyle/>
                    <a:p>
                      <a:r>
                        <a:rPr lang="en-US" sz="1800" dirty="0" smtClean="0">
                          <a:latin typeface="Calibri" pitchFamily="34" charset="0"/>
                          <a:cs typeface="Calibri" pitchFamily="34" charset="0"/>
                        </a:rPr>
                        <a:t>Opportunities to make decisions</a:t>
                      </a:r>
                      <a:r>
                        <a:rPr lang="en-US" sz="1800" baseline="0" dirty="0" smtClean="0">
                          <a:latin typeface="Calibri" pitchFamily="34" charset="0"/>
                          <a:cs typeface="Calibri" pitchFamily="34" charset="0"/>
                        </a:rPr>
                        <a:t> about the direction of my own res &amp; </a:t>
                      </a:r>
                      <a:r>
                        <a:rPr lang="en-US" sz="1800" baseline="0" dirty="0" err="1" smtClean="0">
                          <a:latin typeface="Calibri" pitchFamily="34" charset="0"/>
                          <a:cs typeface="Calibri" pitchFamily="34" charset="0"/>
                        </a:rPr>
                        <a:t>tchg</a:t>
                      </a:r>
                      <a:endParaRPr lang="en-US" sz="1800" dirty="0">
                        <a:latin typeface="Calibri" pitchFamily="34" charset="0"/>
                        <a:cs typeface="Calibri" pitchFamily="34" charset="0"/>
                      </a:endParaRPr>
                    </a:p>
                  </a:txBody>
                  <a:tcPr/>
                </a:tc>
              </a:tr>
              <a:tr h="454511">
                <a:tc>
                  <a:txBody>
                    <a:bodyPr/>
                    <a:lstStyle/>
                    <a:p>
                      <a:r>
                        <a:rPr lang="en-NZ" sz="1800" dirty="0" smtClean="0">
                          <a:latin typeface="Calibri" pitchFamily="34" charset="0"/>
                          <a:cs typeface="Calibri" pitchFamily="34" charset="0"/>
                        </a:rPr>
                        <a:t>2</a:t>
                      </a:r>
                      <a:endParaRPr lang="en-NZ" sz="1800"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dirty="0" smtClean="0">
                          <a:latin typeface="Calibri" pitchFamily="34" charset="0"/>
                          <a:cs typeface="Calibri" pitchFamily="34" charset="0"/>
                        </a:rPr>
                        <a:t>A</a:t>
                      </a:r>
                      <a:r>
                        <a:rPr lang="en-NZ" sz="1800" baseline="0" dirty="0" smtClean="0">
                          <a:latin typeface="Calibri" pitchFamily="34" charset="0"/>
                          <a:cs typeface="Calibri" pitchFamily="34" charset="0"/>
                        </a:rPr>
                        <a:t>n HOD who is</a:t>
                      </a:r>
                      <a:r>
                        <a:rPr lang="en-NZ" sz="1800" dirty="0" smtClean="0">
                          <a:latin typeface="Calibri" pitchFamily="34" charset="0"/>
                          <a:cs typeface="Calibri" pitchFamily="34" charset="0"/>
                        </a:rPr>
                        <a:t> committed to my success</a:t>
                      </a:r>
                    </a:p>
                  </a:txBody>
                  <a:tcPr/>
                </a:tc>
              </a:tr>
              <a:tr h="454511">
                <a:tc>
                  <a:txBody>
                    <a:bodyPr/>
                    <a:lstStyle/>
                    <a:p>
                      <a:r>
                        <a:rPr lang="en-NZ" sz="1800" dirty="0" smtClean="0">
                          <a:latin typeface="Calibri" pitchFamily="34" charset="0"/>
                          <a:cs typeface="Calibri" pitchFamily="34" charset="0"/>
                        </a:rPr>
                        <a:t>3</a:t>
                      </a:r>
                      <a:endParaRPr lang="en-NZ" sz="1800" dirty="0">
                        <a:latin typeface="Calibri" pitchFamily="34" charset="0"/>
                        <a:cs typeface="Calibri" pitchFamily="34" charset="0"/>
                      </a:endParaRPr>
                    </a:p>
                  </a:txBody>
                  <a:tcPr/>
                </a:tc>
                <a:tc>
                  <a:txBody>
                    <a:bodyPr/>
                    <a:lstStyle/>
                    <a:p>
                      <a:r>
                        <a:rPr lang="en-NZ" sz="1800" dirty="0" smtClean="0">
                          <a:latin typeface="Calibri" pitchFamily="34" charset="0"/>
                          <a:cs typeface="Calibri" pitchFamily="34" charset="0"/>
                        </a:rPr>
                        <a:t>Support from HOD</a:t>
                      </a:r>
                      <a:r>
                        <a:rPr lang="en-NZ" sz="1800" baseline="0" dirty="0" smtClean="0">
                          <a:latin typeface="Calibri" pitchFamily="34" charset="0"/>
                          <a:cs typeface="Calibri" pitchFamily="34" charset="0"/>
                        </a:rPr>
                        <a:t> to apply for promotion/tenure</a:t>
                      </a:r>
                      <a:endParaRPr lang="en-US" sz="1800" dirty="0">
                        <a:latin typeface="Calibri" pitchFamily="34" charset="0"/>
                        <a:cs typeface="Calibri" pitchFamily="34" charset="0"/>
                      </a:endParaRPr>
                    </a:p>
                  </a:txBody>
                  <a:tcPr/>
                </a:tc>
              </a:tr>
              <a:tr h="454511">
                <a:tc>
                  <a:txBody>
                    <a:bodyPr/>
                    <a:lstStyle/>
                    <a:p>
                      <a:r>
                        <a:rPr lang="en-NZ" sz="1800" dirty="0" smtClean="0">
                          <a:latin typeface="Calibri" pitchFamily="34" charset="0"/>
                          <a:cs typeface="Calibri" pitchFamily="34" charset="0"/>
                        </a:rPr>
                        <a:t>4</a:t>
                      </a:r>
                      <a:endParaRPr lang="en-NZ" sz="1800" dirty="0">
                        <a:latin typeface="Calibri" pitchFamily="34" charset="0"/>
                        <a:cs typeface="Calibri" pitchFamily="34" charset="0"/>
                      </a:endParaRPr>
                    </a:p>
                  </a:txBody>
                  <a:tcPr/>
                </a:tc>
                <a:tc>
                  <a:txBody>
                    <a:bodyPr/>
                    <a:lstStyle/>
                    <a:p>
                      <a:r>
                        <a:rPr lang="en-NZ" sz="1800" dirty="0" smtClean="0">
                          <a:latin typeface="Calibri" pitchFamily="34" charset="0"/>
                          <a:cs typeface="Calibri" pitchFamily="34" charset="0"/>
                        </a:rPr>
                        <a:t>Availability of resources for conducting research</a:t>
                      </a:r>
                      <a:endParaRPr lang="en-NZ" sz="1800" dirty="0">
                        <a:latin typeface="Calibri" pitchFamily="34" charset="0"/>
                        <a:cs typeface="Calibri" pitchFamily="34" charset="0"/>
                      </a:endParaRPr>
                    </a:p>
                  </a:txBody>
                  <a:tcPr/>
                </a:tc>
              </a:tr>
              <a:tr h="454511">
                <a:tc>
                  <a:txBody>
                    <a:bodyPr/>
                    <a:lstStyle/>
                    <a:p>
                      <a:r>
                        <a:rPr lang="en-NZ" sz="1800" dirty="0" smtClean="0">
                          <a:latin typeface="Calibri" pitchFamily="34" charset="0"/>
                          <a:cs typeface="Calibri" pitchFamily="34" charset="0"/>
                        </a:rPr>
                        <a:t>5=</a:t>
                      </a:r>
                      <a:endParaRPr lang="en-NZ" sz="1800"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dirty="0" smtClean="0">
                          <a:latin typeface="Calibri" pitchFamily="34" charset="0"/>
                          <a:cs typeface="Calibri" pitchFamily="34" charset="0"/>
                        </a:rPr>
                        <a:t>Senior colleagues </a:t>
                      </a:r>
                      <a:r>
                        <a:rPr lang="en-NZ" sz="1800" baseline="0" dirty="0" smtClean="0">
                          <a:latin typeface="Calibri" pitchFamily="34" charset="0"/>
                          <a:cs typeface="Calibri" pitchFamily="34" charset="0"/>
                        </a:rPr>
                        <a:t>interested in my progress and well-being</a:t>
                      </a:r>
                      <a:endParaRPr lang="en-NZ" sz="1800" dirty="0" smtClean="0">
                        <a:latin typeface="Calibri" pitchFamily="34" charset="0"/>
                        <a:cs typeface="Calibri" pitchFamily="34" charset="0"/>
                      </a:endParaRPr>
                    </a:p>
                  </a:txBody>
                  <a:tcPr/>
                </a:tc>
              </a:tr>
              <a:tr h="454511">
                <a:tc>
                  <a:txBody>
                    <a:bodyPr/>
                    <a:lstStyle/>
                    <a:p>
                      <a:r>
                        <a:rPr lang="en-NZ" sz="1800" dirty="0" smtClean="0">
                          <a:latin typeface="Calibri" pitchFamily="34" charset="0"/>
                          <a:cs typeface="Calibri" pitchFamily="34" charset="0"/>
                        </a:rPr>
                        <a:t>5=</a:t>
                      </a:r>
                      <a:endParaRPr lang="en-NZ" sz="1800"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dirty="0" smtClean="0">
                          <a:latin typeface="Calibri" pitchFamily="34" charset="0"/>
                          <a:cs typeface="Calibri" pitchFamily="34" charset="0"/>
                        </a:rPr>
                        <a:t>Travels funds to present papers or</a:t>
                      </a:r>
                      <a:r>
                        <a:rPr lang="en-NZ" sz="1800" baseline="0" dirty="0" smtClean="0">
                          <a:latin typeface="Calibri" pitchFamily="34" charset="0"/>
                          <a:cs typeface="Calibri" pitchFamily="34" charset="0"/>
                        </a:rPr>
                        <a:t> conduct research</a:t>
                      </a:r>
                      <a:endParaRPr lang="en-NZ" sz="1800" dirty="0" smtClean="0">
                        <a:latin typeface="Calibri" pitchFamily="34" charset="0"/>
                        <a:cs typeface="Calibri" pitchFamily="34" charset="0"/>
                      </a:endParaRPr>
                    </a:p>
                  </a:txBody>
                  <a:tcPr/>
                </a:tc>
              </a:tr>
              <a:tr h="454511">
                <a:tc>
                  <a:txBody>
                    <a:bodyPr/>
                    <a:lstStyle/>
                    <a:p>
                      <a:r>
                        <a:rPr lang="en-NZ" sz="1800" dirty="0" smtClean="0">
                          <a:latin typeface="Calibri" pitchFamily="34" charset="0"/>
                          <a:cs typeface="Calibri" pitchFamily="34" charset="0"/>
                        </a:rPr>
                        <a:t>6</a:t>
                      </a:r>
                      <a:endParaRPr lang="en-NZ" sz="1800"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dirty="0" smtClean="0">
                          <a:latin typeface="Calibri" pitchFamily="34" charset="0"/>
                          <a:cs typeface="Calibri" pitchFamily="34" charset="0"/>
                        </a:rPr>
                        <a:t>Informal</a:t>
                      </a:r>
                      <a:r>
                        <a:rPr lang="en-NZ" sz="1800" baseline="0" dirty="0" smtClean="0">
                          <a:latin typeface="Calibri" pitchFamily="34" charset="0"/>
                          <a:cs typeface="Calibri" pitchFamily="34" charset="0"/>
                        </a:rPr>
                        <a:t> mentoring relationships or opportunities</a:t>
                      </a:r>
                      <a:endParaRPr lang="en-NZ" sz="1800" dirty="0" smtClean="0">
                        <a:latin typeface="Calibri" pitchFamily="34" charset="0"/>
                        <a:cs typeface="Calibri" pitchFamily="34" charset="0"/>
                      </a:endParaRPr>
                    </a:p>
                  </a:txBody>
                  <a:tcPr/>
                </a:tc>
              </a:tr>
              <a:tr h="454511">
                <a:tc>
                  <a:txBody>
                    <a:bodyPr/>
                    <a:lstStyle/>
                    <a:p>
                      <a:r>
                        <a:rPr lang="en-NZ" sz="1800" dirty="0" smtClean="0">
                          <a:latin typeface="Calibri" pitchFamily="34" charset="0"/>
                          <a:cs typeface="Calibri" pitchFamily="34" charset="0"/>
                        </a:rPr>
                        <a:t>7</a:t>
                      </a:r>
                      <a:endParaRPr lang="en-NZ" sz="1800"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dirty="0" smtClean="0">
                          <a:latin typeface="Calibri" pitchFamily="34" charset="0"/>
                          <a:cs typeface="Calibri" pitchFamily="34" charset="0"/>
                        </a:rPr>
                        <a:t>Regular contact with senior colleagues in my department</a:t>
                      </a:r>
                    </a:p>
                  </a:txBody>
                  <a:tcPr/>
                </a:tc>
              </a:tr>
              <a:tr h="454511">
                <a:tc>
                  <a:txBody>
                    <a:bodyPr/>
                    <a:lstStyle/>
                    <a:p>
                      <a:r>
                        <a:rPr lang="en-NZ" sz="1800" dirty="0" smtClean="0">
                          <a:latin typeface="Calibri" pitchFamily="34" charset="0"/>
                          <a:cs typeface="Calibri" pitchFamily="34" charset="0"/>
                        </a:rPr>
                        <a:t>8=</a:t>
                      </a:r>
                      <a:endParaRPr lang="en-NZ" sz="1800"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dirty="0" smtClean="0">
                          <a:latin typeface="Calibri" pitchFamily="34" charset="0"/>
                          <a:cs typeface="Calibri" pitchFamily="34" charset="0"/>
                        </a:rPr>
                        <a:t>Support from administrative</a:t>
                      </a:r>
                      <a:r>
                        <a:rPr lang="en-NZ" sz="1800" baseline="0" dirty="0" smtClean="0">
                          <a:latin typeface="Calibri" pitchFamily="34" charset="0"/>
                          <a:cs typeface="Calibri" pitchFamily="34" charset="0"/>
                        </a:rPr>
                        <a:t> or general staff</a:t>
                      </a:r>
                      <a:endParaRPr lang="en-NZ" sz="1800" dirty="0" smtClean="0">
                        <a:latin typeface="Calibri" pitchFamily="34" charset="0"/>
                        <a:cs typeface="Calibri" pitchFamily="34" charset="0"/>
                      </a:endParaRPr>
                    </a:p>
                  </a:txBody>
                  <a:tcPr/>
                </a:tc>
              </a:tr>
              <a:tr h="454511">
                <a:tc>
                  <a:txBody>
                    <a:bodyPr/>
                    <a:lstStyle/>
                    <a:p>
                      <a:r>
                        <a:rPr lang="en-NZ" sz="1800" dirty="0" smtClean="0">
                          <a:latin typeface="Calibri" pitchFamily="34" charset="0"/>
                          <a:cs typeface="Calibri" pitchFamily="34" charset="0"/>
                        </a:rPr>
                        <a:t>8=</a:t>
                      </a:r>
                      <a:endParaRPr lang="en-NZ" sz="1800"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dirty="0" smtClean="0">
                          <a:latin typeface="Calibri" pitchFamily="34" charset="0"/>
                          <a:cs typeface="Calibri" pitchFamily="34" charset="0"/>
                        </a:rPr>
                        <a:t>Professional assistance</a:t>
                      </a:r>
                      <a:r>
                        <a:rPr lang="en-NZ" sz="1800" baseline="0" dirty="0" smtClean="0">
                          <a:latin typeface="Calibri" pitchFamily="34" charset="0"/>
                          <a:cs typeface="Calibri" pitchFamily="34" charset="0"/>
                        </a:rPr>
                        <a:t> in obtaining externally funded grants</a:t>
                      </a:r>
                      <a:endParaRPr lang="en-NZ" sz="1800" dirty="0" smtClean="0">
                        <a:latin typeface="Calibri" pitchFamily="34" charset="0"/>
                        <a:cs typeface="Calibri" pitchFamily="34" charset="0"/>
                      </a:endParaRPr>
                    </a:p>
                  </a:txBody>
                  <a:tcPr/>
                </a:tc>
              </a:tr>
              <a:tr h="454511">
                <a:tc>
                  <a:txBody>
                    <a:bodyPr/>
                    <a:lstStyle/>
                    <a:p>
                      <a:r>
                        <a:rPr lang="en-NZ" sz="1800" dirty="0" smtClean="0">
                          <a:latin typeface="Calibri" pitchFamily="34" charset="0"/>
                          <a:cs typeface="Calibri" pitchFamily="34" charset="0"/>
                        </a:rPr>
                        <a:t>8=</a:t>
                      </a:r>
                      <a:endParaRPr lang="en-NZ" sz="1800" dirty="0">
                        <a:latin typeface="Calibri" pitchFamily="34" charset="0"/>
                        <a:cs typeface="Calibri" pitchFamily="34" charset="0"/>
                      </a:endParaRPr>
                    </a:p>
                  </a:txBody>
                  <a:tcPr/>
                </a:tc>
                <a:tc>
                  <a:txBody>
                    <a:bodyPr/>
                    <a:lstStyle/>
                    <a:p>
                      <a:r>
                        <a:rPr lang="en-US" sz="1800" dirty="0" smtClean="0">
                          <a:latin typeface="Calibri" pitchFamily="34" charset="0"/>
                          <a:cs typeface="Calibri" pitchFamily="34" charset="0"/>
                        </a:rPr>
                        <a:t>Good communication between</a:t>
                      </a:r>
                      <a:r>
                        <a:rPr lang="en-US" sz="1800" baseline="0" dirty="0" smtClean="0">
                          <a:latin typeface="Calibri" pitchFamily="34" charset="0"/>
                          <a:cs typeface="Calibri" pitchFamily="34" charset="0"/>
                        </a:rPr>
                        <a:t> university management &amp; other academics</a:t>
                      </a:r>
                      <a:endParaRPr lang="en-US" sz="1800" dirty="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xmlns="" val="1384531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634082"/>
          </a:xfrm>
        </p:spPr>
        <p:txBody>
          <a:bodyPr/>
          <a:lstStyle/>
          <a:p>
            <a:pPr eaLnBrk="1" hangingPunct="1"/>
            <a:r>
              <a:rPr lang="en-NZ" sz="3600" dirty="0" smtClean="0"/>
              <a:t>Importance to success - Managers</a:t>
            </a:r>
          </a:p>
        </p:txBody>
      </p:sp>
      <p:graphicFrame>
        <p:nvGraphicFramePr>
          <p:cNvPr id="5" name="Table 4"/>
          <p:cNvGraphicFramePr>
            <a:graphicFrameLocks noGrp="1"/>
          </p:cNvGraphicFramePr>
          <p:nvPr>
            <p:extLst>
              <p:ext uri="{D42A27DB-BD31-4B8C-83A1-F6EECF244321}">
                <p14:modId xmlns:p14="http://schemas.microsoft.com/office/powerpoint/2010/main" xmlns="" val="2773398453"/>
              </p:ext>
            </p:extLst>
          </p:nvPr>
        </p:nvGraphicFramePr>
        <p:xfrm>
          <a:off x="323528" y="980728"/>
          <a:ext cx="8610600" cy="5292001"/>
        </p:xfrm>
        <a:graphic>
          <a:graphicData uri="http://schemas.openxmlformats.org/drawingml/2006/table">
            <a:tbl>
              <a:tblPr firstRow="1" bandRow="1">
                <a:tableStyleId>{5C22544A-7EE6-4342-B048-85BDC9FD1C3A}</a:tableStyleId>
              </a:tblPr>
              <a:tblGrid>
                <a:gridCol w="860453"/>
                <a:gridCol w="7750147"/>
              </a:tblGrid>
              <a:tr h="465631">
                <a:tc>
                  <a:txBody>
                    <a:bodyPr/>
                    <a:lstStyle/>
                    <a:p>
                      <a:r>
                        <a:rPr lang="en-NZ" sz="1800" dirty="0" smtClean="0">
                          <a:latin typeface="Calibri" pitchFamily="34" charset="0"/>
                          <a:cs typeface="Calibri" pitchFamily="34" charset="0"/>
                        </a:rPr>
                        <a:t>Rank</a:t>
                      </a:r>
                      <a:endParaRPr lang="en-NZ" sz="1800" dirty="0">
                        <a:latin typeface="Calibri" pitchFamily="34" charset="0"/>
                        <a:cs typeface="Calibri" pitchFamily="34" charset="0"/>
                      </a:endParaRPr>
                    </a:p>
                  </a:txBody>
                  <a:tcPr/>
                </a:tc>
                <a:tc>
                  <a:txBody>
                    <a:bodyPr/>
                    <a:lstStyle/>
                    <a:p>
                      <a:r>
                        <a:rPr lang="en-NZ" sz="1800" dirty="0" smtClean="0">
                          <a:latin typeface="Calibri" pitchFamily="34" charset="0"/>
                          <a:cs typeface="Calibri" pitchFamily="34" charset="0"/>
                        </a:rPr>
                        <a:t>Item</a:t>
                      </a:r>
                      <a:endParaRPr lang="en-NZ" sz="1800" dirty="0">
                        <a:latin typeface="Calibri" pitchFamily="34" charset="0"/>
                        <a:cs typeface="Calibri" pitchFamily="34" charset="0"/>
                      </a:endParaRPr>
                    </a:p>
                  </a:txBody>
                  <a:tcPr/>
                </a:tc>
              </a:tr>
              <a:tr h="482637">
                <a:tc>
                  <a:txBody>
                    <a:bodyPr/>
                    <a:lstStyle/>
                    <a:p>
                      <a:r>
                        <a:rPr lang="en-NZ" sz="1800" dirty="0" smtClean="0">
                          <a:latin typeface="Calibri" pitchFamily="34" charset="0"/>
                          <a:cs typeface="Calibri" pitchFamily="34" charset="0"/>
                        </a:rPr>
                        <a:t>1    (8)</a:t>
                      </a:r>
                      <a:endParaRPr lang="en-NZ" sz="1800" dirty="0">
                        <a:latin typeface="Calibri" pitchFamily="34" charset="0"/>
                        <a:cs typeface="Calibri" pitchFamily="34" charset="0"/>
                      </a:endParaRPr>
                    </a:p>
                  </a:txBody>
                  <a:tcPr/>
                </a:tc>
                <a:tc>
                  <a:txBody>
                    <a:bodyPr/>
                    <a:lstStyle/>
                    <a:p>
                      <a:r>
                        <a:rPr lang="en-US" sz="1800" dirty="0" smtClean="0">
                          <a:latin typeface="Calibri" pitchFamily="34" charset="0"/>
                          <a:cs typeface="Calibri" pitchFamily="34" charset="0"/>
                        </a:rPr>
                        <a:t>Good communication between management and other academic staff</a:t>
                      </a:r>
                      <a:endParaRPr lang="en-US" sz="1800" dirty="0">
                        <a:latin typeface="Calibri" pitchFamily="34" charset="0"/>
                        <a:cs typeface="Calibri" pitchFamily="34" charset="0"/>
                      </a:endParaRPr>
                    </a:p>
                  </a:txBody>
                  <a:tcPr/>
                </a:tc>
              </a:tr>
              <a:tr h="482637">
                <a:tc>
                  <a:txBody>
                    <a:bodyPr/>
                    <a:lstStyle/>
                    <a:p>
                      <a:r>
                        <a:rPr lang="en-NZ" sz="1800" dirty="0" smtClean="0">
                          <a:latin typeface="Calibri" pitchFamily="34" charset="0"/>
                          <a:cs typeface="Calibri" pitchFamily="34" charset="0"/>
                        </a:rPr>
                        <a:t>1=  (9)</a:t>
                      </a:r>
                      <a:endParaRPr lang="en-NZ" sz="1800" dirty="0">
                        <a:latin typeface="Calibri" pitchFamily="34" charset="0"/>
                        <a:cs typeface="Calibri" pitchFamily="34" charset="0"/>
                      </a:endParaRPr>
                    </a:p>
                  </a:txBody>
                  <a:tcPr/>
                </a:tc>
                <a:tc>
                  <a:txBody>
                    <a:bodyPr/>
                    <a:lstStyle/>
                    <a:p>
                      <a:r>
                        <a:rPr lang="en-US" sz="1800" dirty="0" smtClean="0">
                          <a:latin typeface="Calibri" pitchFamily="34" charset="0"/>
                          <a:cs typeface="Calibri" pitchFamily="34" charset="0"/>
                        </a:rPr>
                        <a:t>Feedback to ECAs</a:t>
                      </a:r>
                      <a:r>
                        <a:rPr lang="en-US" sz="1800" baseline="0" dirty="0" smtClean="0">
                          <a:latin typeface="Calibri" pitchFamily="34" charset="0"/>
                          <a:cs typeface="Calibri" pitchFamily="34" charset="0"/>
                        </a:rPr>
                        <a:t> </a:t>
                      </a:r>
                      <a:r>
                        <a:rPr lang="en-US" sz="1800" dirty="0" smtClean="0">
                          <a:latin typeface="Calibri" pitchFamily="34" charset="0"/>
                          <a:cs typeface="Calibri" pitchFamily="34" charset="0"/>
                        </a:rPr>
                        <a:t>from manager/s about their academic performance</a:t>
                      </a:r>
                      <a:endParaRPr lang="en-US" sz="1800" dirty="0">
                        <a:latin typeface="Calibri" pitchFamily="34" charset="0"/>
                        <a:cs typeface="Calibri" pitchFamily="34" charset="0"/>
                      </a:endParaRPr>
                    </a:p>
                  </a:txBody>
                  <a:tcPr/>
                </a:tc>
              </a:tr>
              <a:tr h="482637">
                <a:tc>
                  <a:txBody>
                    <a:bodyPr/>
                    <a:lstStyle/>
                    <a:p>
                      <a:r>
                        <a:rPr lang="en-NZ" sz="1800" dirty="0" smtClean="0">
                          <a:latin typeface="Calibri" pitchFamily="34" charset="0"/>
                          <a:cs typeface="Calibri" pitchFamily="34" charset="0"/>
                        </a:rPr>
                        <a:t>2   </a:t>
                      </a:r>
                      <a:endParaRPr lang="en-NZ" sz="1800"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dirty="0" smtClean="0">
                          <a:latin typeface="Calibri" pitchFamily="34" charset="0"/>
                          <a:cs typeface="Calibri" pitchFamily="34" charset="0"/>
                        </a:rPr>
                        <a:t>A</a:t>
                      </a:r>
                      <a:r>
                        <a:rPr lang="en-NZ" sz="1800" baseline="0" dirty="0" smtClean="0">
                          <a:latin typeface="Calibri" pitchFamily="34" charset="0"/>
                          <a:cs typeface="Calibri" pitchFamily="34" charset="0"/>
                        </a:rPr>
                        <a:t>n HOD who is</a:t>
                      </a:r>
                      <a:r>
                        <a:rPr lang="en-NZ" sz="1800" dirty="0" smtClean="0">
                          <a:latin typeface="Calibri" pitchFamily="34" charset="0"/>
                          <a:cs typeface="Calibri" pitchFamily="34" charset="0"/>
                        </a:rPr>
                        <a:t> committed to early career academics’ success</a:t>
                      </a:r>
                    </a:p>
                  </a:txBody>
                  <a:tcPr/>
                </a:tc>
              </a:tr>
              <a:tr h="482637">
                <a:tc>
                  <a:txBody>
                    <a:bodyPr/>
                    <a:lstStyle/>
                    <a:p>
                      <a:r>
                        <a:rPr lang="en-NZ" sz="1800" dirty="0" smtClean="0">
                          <a:latin typeface="Calibri" pitchFamily="34" charset="0"/>
                          <a:cs typeface="Calibri" pitchFamily="34" charset="0"/>
                        </a:rPr>
                        <a:t>3   </a:t>
                      </a:r>
                      <a:endParaRPr lang="en-NZ" sz="1800"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dirty="0" smtClean="0">
                          <a:latin typeface="Calibri" pitchFamily="34" charset="0"/>
                          <a:cs typeface="Calibri" pitchFamily="34" charset="0"/>
                        </a:rPr>
                        <a:t>Support from HOD </a:t>
                      </a:r>
                      <a:r>
                        <a:rPr lang="en-NZ" sz="1800" baseline="0" dirty="0" smtClean="0">
                          <a:latin typeface="Calibri" pitchFamily="34" charset="0"/>
                          <a:cs typeface="Calibri" pitchFamily="34" charset="0"/>
                        </a:rPr>
                        <a:t>to apply for promotion/tenure</a:t>
                      </a:r>
                      <a:endParaRPr lang="en-US" sz="1800" dirty="0" smtClean="0">
                        <a:latin typeface="Calibri" pitchFamily="34" charset="0"/>
                        <a:cs typeface="Calibri" pitchFamily="34" charset="0"/>
                      </a:endParaRPr>
                    </a:p>
                  </a:txBody>
                  <a:tcPr/>
                </a:tc>
              </a:tr>
              <a:tr h="482637">
                <a:tc>
                  <a:txBody>
                    <a:bodyPr/>
                    <a:lstStyle/>
                    <a:p>
                      <a:r>
                        <a:rPr lang="en-NZ" sz="1800" dirty="0" smtClean="0">
                          <a:latin typeface="Calibri" pitchFamily="34" charset="0"/>
                          <a:cs typeface="Calibri" pitchFamily="34" charset="0"/>
                        </a:rPr>
                        <a:t>4   (7)</a:t>
                      </a:r>
                      <a:endParaRPr lang="en-NZ" sz="1800"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dirty="0" smtClean="0">
                          <a:latin typeface="Calibri" pitchFamily="34" charset="0"/>
                          <a:cs typeface="Calibri" pitchFamily="34" charset="0"/>
                        </a:rPr>
                        <a:t>Regular contact for early career academics with senior colleagues in same </a:t>
                      </a:r>
                      <a:r>
                        <a:rPr lang="en-NZ" sz="1800" dirty="0" err="1" smtClean="0">
                          <a:latin typeface="Calibri" pitchFamily="34" charset="0"/>
                          <a:cs typeface="Calibri" pitchFamily="34" charset="0"/>
                        </a:rPr>
                        <a:t>dept</a:t>
                      </a:r>
                      <a:endParaRPr lang="en-NZ" sz="1800" dirty="0" smtClean="0">
                        <a:latin typeface="Calibri" pitchFamily="34" charset="0"/>
                        <a:cs typeface="Calibri" pitchFamily="34" charset="0"/>
                      </a:endParaRPr>
                    </a:p>
                  </a:txBody>
                  <a:tcPr/>
                </a:tc>
              </a:tr>
              <a:tr h="482637">
                <a:tc>
                  <a:txBody>
                    <a:bodyPr/>
                    <a:lstStyle/>
                    <a:p>
                      <a:r>
                        <a:rPr lang="en-NZ" sz="1800" dirty="0" smtClean="0">
                          <a:latin typeface="Calibri" pitchFamily="34" charset="0"/>
                          <a:cs typeface="Calibri" pitchFamily="34" charset="0"/>
                        </a:rPr>
                        <a:t>5= </a:t>
                      </a:r>
                      <a:endParaRPr lang="en-NZ" sz="1800" dirty="0">
                        <a:latin typeface="Calibri" pitchFamily="34" charset="0"/>
                        <a:cs typeface="Calibri" pitchFamily="34" charset="0"/>
                      </a:endParaRPr>
                    </a:p>
                  </a:txBody>
                  <a:tcPr/>
                </a:tc>
                <a:tc>
                  <a:txBody>
                    <a:bodyPr/>
                    <a:lstStyle/>
                    <a:p>
                      <a:r>
                        <a:rPr lang="en-US" sz="1800" dirty="0" smtClean="0">
                          <a:latin typeface="Calibri" pitchFamily="34" charset="0"/>
                          <a:cs typeface="Calibri" pitchFamily="34" charset="0"/>
                        </a:rPr>
                        <a:t>Senior colleagues interested in early</a:t>
                      </a:r>
                      <a:r>
                        <a:rPr lang="en-US" sz="1800" baseline="0" dirty="0" smtClean="0">
                          <a:latin typeface="Calibri" pitchFamily="34" charset="0"/>
                          <a:cs typeface="Calibri" pitchFamily="34" charset="0"/>
                        </a:rPr>
                        <a:t> career academics’ </a:t>
                      </a:r>
                      <a:r>
                        <a:rPr lang="en-US" sz="1800" dirty="0" smtClean="0">
                          <a:latin typeface="Calibri" pitchFamily="34" charset="0"/>
                          <a:cs typeface="Calibri" pitchFamily="34" charset="0"/>
                        </a:rPr>
                        <a:t>progress</a:t>
                      </a:r>
                      <a:r>
                        <a:rPr lang="en-US" sz="1800" baseline="0" dirty="0" smtClean="0">
                          <a:latin typeface="Calibri" pitchFamily="34" charset="0"/>
                          <a:cs typeface="Calibri" pitchFamily="34" charset="0"/>
                        </a:rPr>
                        <a:t> and well being</a:t>
                      </a:r>
                      <a:endParaRPr lang="en-US" sz="1800" dirty="0">
                        <a:latin typeface="Calibri" pitchFamily="34" charset="0"/>
                        <a:cs typeface="Calibri" pitchFamily="34" charset="0"/>
                      </a:endParaRPr>
                    </a:p>
                  </a:txBody>
                  <a:tcPr/>
                </a:tc>
              </a:tr>
              <a:tr h="482637">
                <a:tc>
                  <a:txBody>
                    <a:bodyPr/>
                    <a:lstStyle/>
                    <a:p>
                      <a:r>
                        <a:rPr lang="en-NZ" sz="1800" dirty="0" smtClean="0">
                          <a:latin typeface="Calibri" pitchFamily="34" charset="0"/>
                          <a:cs typeface="Calibri" pitchFamily="34" charset="0"/>
                        </a:rPr>
                        <a:t>5= (26)</a:t>
                      </a:r>
                      <a:endParaRPr lang="en-NZ" sz="1800" dirty="0">
                        <a:latin typeface="Calibri" pitchFamily="34" charset="0"/>
                        <a:cs typeface="Calibri" pitchFamily="34" charset="0"/>
                      </a:endParaRPr>
                    </a:p>
                  </a:txBody>
                  <a:tcPr/>
                </a:tc>
                <a:tc>
                  <a:txBody>
                    <a:bodyPr/>
                    <a:lstStyle/>
                    <a:p>
                      <a:r>
                        <a:rPr lang="en-US" sz="1800" dirty="0" smtClean="0">
                          <a:latin typeface="Calibri" pitchFamily="34" charset="0"/>
                          <a:cs typeface="Calibri" pitchFamily="34" charset="0"/>
                        </a:rPr>
                        <a:t>Formal orientation</a:t>
                      </a:r>
                      <a:r>
                        <a:rPr lang="en-US" sz="1800" baseline="0" dirty="0" smtClean="0">
                          <a:latin typeface="Calibri" pitchFamily="34" charset="0"/>
                          <a:cs typeface="Calibri" pitchFamily="34" charset="0"/>
                        </a:rPr>
                        <a:t> </a:t>
                      </a:r>
                      <a:r>
                        <a:rPr lang="en-US" sz="1800" baseline="0" dirty="0" err="1" smtClean="0">
                          <a:latin typeface="Calibri" pitchFamily="34" charset="0"/>
                          <a:cs typeface="Calibri" pitchFamily="34" charset="0"/>
                        </a:rPr>
                        <a:t>programme</a:t>
                      </a:r>
                      <a:r>
                        <a:rPr lang="en-US" sz="1800" baseline="0" dirty="0" smtClean="0">
                          <a:latin typeface="Calibri" pitchFamily="34" charset="0"/>
                          <a:cs typeface="Calibri" pitchFamily="34" charset="0"/>
                        </a:rPr>
                        <a:t> for new academics</a:t>
                      </a:r>
                      <a:endParaRPr lang="en-US" sz="1800" dirty="0">
                        <a:latin typeface="Calibri" pitchFamily="34" charset="0"/>
                        <a:cs typeface="Calibri" pitchFamily="34" charset="0"/>
                      </a:endParaRPr>
                    </a:p>
                  </a:txBody>
                  <a:tcPr/>
                </a:tc>
              </a:tr>
              <a:tr h="482637">
                <a:tc>
                  <a:txBody>
                    <a:bodyPr/>
                    <a:lstStyle/>
                    <a:p>
                      <a:r>
                        <a:rPr lang="en-NZ" sz="1800" dirty="0" smtClean="0">
                          <a:latin typeface="Calibri" pitchFamily="34" charset="0"/>
                          <a:cs typeface="Calibri" pitchFamily="34" charset="0"/>
                        </a:rPr>
                        <a:t>6   (24)</a:t>
                      </a:r>
                      <a:endParaRPr lang="en-NZ" sz="1800" dirty="0">
                        <a:latin typeface="Calibri" pitchFamily="34" charset="0"/>
                        <a:cs typeface="Calibri" pitchFamily="34" charset="0"/>
                      </a:endParaRPr>
                    </a:p>
                  </a:txBody>
                  <a:tcPr/>
                </a:tc>
                <a:tc>
                  <a:txBody>
                    <a:bodyPr/>
                    <a:lstStyle/>
                    <a:p>
                      <a:r>
                        <a:rPr lang="en-US" sz="1800" dirty="0" smtClean="0">
                          <a:latin typeface="Calibri" pitchFamily="34" charset="0"/>
                          <a:cs typeface="Calibri" pitchFamily="34" charset="0"/>
                        </a:rPr>
                        <a:t>Professional assistance for early career academics in developing</a:t>
                      </a:r>
                      <a:r>
                        <a:rPr lang="en-US" sz="1800" baseline="0" dirty="0" smtClean="0">
                          <a:latin typeface="Calibri" pitchFamily="34" charset="0"/>
                          <a:cs typeface="Calibri" pitchFamily="34" charset="0"/>
                        </a:rPr>
                        <a:t> their teaching</a:t>
                      </a:r>
                      <a:endParaRPr lang="en-US" sz="1800" dirty="0">
                        <a:latin typeface="Calibri" pitchFamily="34" charset="0"/>
                        <a:cs typeface="Calibri" pitchFamily="34" charset="0"/>
                      </a:endParaRPr>
                    </a:p>
                  </a:txBody>
                  <a:tcPr/>
                </a:tc>
              </a:tr>
              <a:tr h="482637">
                <a:tc>
                  <a:txBody>
                    <a:bodyPr/>
                    <a:lstStyle/>
                    <a:p>
                      <a:r>
                        <a:rPr lang="en-NZ" sz="1800" dirty="0" smtClean="0">
                          <a:latin typeface="Calibri" pitchFamily="34" charset="0"/>
                          <a:cs typeface="Calibri" pitchFamily="34" charset="0"/>
                        </a:rPr>
                        <a:t>7= (21)</a:t>
                      </a:r>
                      <a:endParaRPr lang="en-NZ" sz="1800" dirty="0">
                        <a:latin typeface="Calibri" pitchFamily="34" charset="0"/>
                        <a:cs typeface="Calibri" pitchFamily="34" charset="0"/>
                      </a:endParaRPr>
                    </a:p>
                  </a:txBody>
                  <a:tcPr/>
                </a:tc>
                <a:tc>
                  <a:txBody>
                    <a:bodyPr/>
                    <a:lstStyle/>
                    <a:p>
                      <a:r>
                        <a:rPr lang="en-US" sz="1800" dirty="0" smtClean="0">
                          <a:latin typeface="Calibri" pitchFamily="34" charset="0"/>
                          <a:cs typeface="Calibri" pitchFamily="34" charset="0"/>
                        </a:rPr>
                        <a:t>Formal mentoring </a:t>
                      </a:r>
                      <a:r>
                        <a:rPr lang="en-US" sz="1800" dirty="0" err="1" smtClean="0">
                          <a:latin typeface="Calibri" pitchFamily="34" charset="0"/>
                          <a:cs typeface="Calibri" pitchFamily="34" charset="0"/>
                        </a:rPr>
                        <a:t>programme</a:t>
                      </a:r>
                      <a:r>
                        <a:rPr lang="en-US" sz="1800" dirty="0" smtClean="0">
                          <a:latin typeface="Calibri" pitchFamily="34" charset="0"/>
                          <a:cs typeface="Calibri" pitchFamily="34" charset="0"/>
                        </a:rPr>
                        <a:t> for new academics</a:t>
                      </a:r>
                      <a:endParaRPr lang="en-US" sz="1800" dirty="0">
                        <a:latin typeface="Calibri" pitchFamily="34" charset="0"/>
                        <a:cs typeface="Calibri" pitchFamily="34" charset="0"/>
                      </a:endParaRPr>
                    </a:p>
                  </a:txBody>
                  <a:tcPr/>
                </a:tc>
              </a:tr>
              <a:tr h="482637">
                <a:tc>
                  <a:txBody>
                    <a:bodyPr/>
                    <a:lstStyle/>
                    <a:p>
                      <a:r>
                        <a:rPr lang="en-NZ" sz="1800" dirty="0" smtClean="0">
                          <a:latin typeface="Calibri" pitchFamily="34" charset="0"/>
                          <a:cs typeface="Calibri" pitchFamily="34" charset="0"/>
                        </a:rPr>
                        <a:t>7=  (4)</a:t>
                      </a:r>
                      <a:endParaRPr lang="en-NZ" sz="1800" dirty="0">
                        <a:latin typeface="Calibri" pitchFamily="34" charset="0"/>
                        <a:cs typeface="Calibri"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800" dirty="0" smtClean="0">
                          <a:latin typeface="Calibri" pitchFamily="34" charset="0"/>
                          <a:cs typeface="Calibri" pitchFamily="34" charset="0"/>
                        </a:rPr>
                        <a:t>Availability of resources for conducting research</a:t>
                      </a:r>
                    </a:p>
                  </a:txBody>
                  <a:tcPr/>
                </a:tc>
              </a:tr>
            </a:tbl>
          </a:graphicData>
        </a:graphic>
      </p:graphicFrame>
    </p:spTree>
    <p:extLst>
      <p:ext uri="{BB962C8B-B14F-4D97-AF65-F5344CB8AC3E}">
        <p14:creationId xmlns:p14="http://schemas.microsoft.com/office/powerpoint/2010/main" xmlns="" val="431146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14400" y="274638"/>
            <a:ext cx="7772400" cy="490066"/>
          </a:xfrm>
        </p:spPr>
        <p:txBody>
          <a:bodyPr/>
          <a:lstStyle/>
          <a:p>
            <a:pPr eaLnBrk="1" hangingPunct="1"/>
            <a:r>
              <a:rPr lang="en-NZ" dirty="0" smtClean="0"/>
              <a:t>Importance and </a:t>
            </a:r>
            <a:r>
              <a:rPr lang="en-NZ" dirty="0"/>
              <a:t>effectiveness </a:t>
            </a:r>
            <a:r>
              <a:rPr lang="en-NZ" sz="1600" dirty="0"/>
              <a:t>(Scale 1-4)</a:t>
            </a:r>
            <a:endParaRPr lang="en-NZ" sz="1600"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3235872822"/>
              </p:ext>
            </p:extLst>
          </p:nvPr>
        </p:nvGraphicFramePr>
        <p:xfrm>
          <a:off x="179511" y="908724"/>
          <a:ext cx="8856985" cy="4903394"/>
        </p:xfrm>
        <a:graphic>
          <a:graphicData uri="http://schemas.openxmlformats.org/drawingml/2006/table">
            <a:tbl>
              <a:tblPr firstRow="1" bandRow="1">
                <a:tableStyleId>{5C22544A-7EE6-4342-B048-85BDC9FD1C3A}</a:tableStyleId>
              </a:tblPr>
              <a:tblGrid>
                <a:gridCol w="7344817"/>
                <a:gridCol w="864096"/>
                <a:gridCol w="648072"/>
              </a:tblGrid>
              <a:tr h="387574">
                <a:tc>
                  <a:txBody>
                    <a:bodyPr/>
                    <a:lstStyle/>
                    <a:p>
                      <a:r>
                        <a:rPr lang="en-NZ" dirty="0" smtClean="0"/>
                        <a:t>Item</a:t>
                      </a:r>
                      <a:endParaRPr lang="en-NZ" dirty="0"/>
                    </a:p>
                  </a:txBody>
                  <a:tcPr/>
                </a:tc>
                <a:tc>
                  <a:txBody>
                    <a:bodyPr/>
                    <a:lstStyle/>
                    <a:p>
                      <a:r>
                        <a:rPr lang="en-NZ" dirty="0" smtClean="0"/>
                        <a:t>Mean</a:t>
                      </a:r>
                      <a:endParaRPr lang="en-NZ" dirty="0"/>
                    </a:p>
                  </a:txBody>
                  <a:tcPr/>
                </a:tc>
                <a:tc>
                  <a:txBody>
                    <a:bodyPr/>
                    <a:lstStyle/>
                    <a:p>
                      <a:r>
                        <a:rPr lang="en-NZ" dirty="0" smtClean="0"/>
                        <a:t>Eff</a:t>
                      </a:r>
                      <a:endParaRPr lang="en-NZ" dirty="0"/>
                    </a:p>
                  </a:txBody>
                  <a:tcPr/>
                </a:tc>
              </a:tr>
              <a:tr h="387574">
                <a:tc>
                  <a:txBody>
                    <a:bodyPr/>
                    <a:lstStyle/>
                    <a:p>
                      <a:r>
                        <a:rPr lang="en-US" dirty="0" smtClean="0">
                          <a:latin typeface="Calibri" pitchFamily="34" charset="0"/>
                          <a:cs typeface="Calibri" pitchFamily="34" charset="0"/>
                        </a:rPr>
                        <a:t>1) Opportunities to make decisions</a:t>
                      </a:r>
                      <a:r>
                        <a:rPr lang="en-US" baseline="0" dirty="0" smtClean="0">
                          <a:latin typeface="Calibri" pitchFamily="34" charset="0"/>
                          <a:cs typeface="Calibri" pitchFamily="34" charset="0"/>
                        </a:rPr>
                        <a:t> about direction of my own res &amp; </a:t>
                      </a:r>
                      <a:r>
                        <a:rPr lang="en-US" baseline="0" dirty="0" err="1" smtClean="0">
                          <a:latin typeface="Calibri" pitchFamily="34" charset="0"/>
                          <a:cs typeface="Calibri" pitchFamily="34" charset="0"/>
                        </a:rPr>
                        <a:t>tching</a:t>
                      </a:r>
                      <a:endParaRPr lang="en-US"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1.16</a:t>
                      </a:r>
                      <a:endParaRPr lang="en-US"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1.90</a:t>
                      </a:r>
                      <a:endParaRPr lang="en-US" dirty="0">
                        <a:latin typeface="Calibri" pitchFamily="34" charset="0"/>
                        <a:cs typeface="Calibri" pitchFamily="34" charset="0"/>
                      </a:endParaRPr>
                    </a:p>
                  </a:txBody>
                  <a:tcPr/>
                </a:tc>
              </a:tr>
              <a:tr h="387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latin typeface="Calibri" pitchFamily="34" charset="0"/>
                          <a:cs typeface="Calibri" pitchFamily="34" charset="0"/>
                        </a:rPr>
                        <a:t>2)</a:t>
                      </a:r>
                      <a:r>
                        <a:rPr lang="en-NZ" baseline="0" dirty="0" smtClean="0">
                          <a:latin typeface="Calibri" pitchFamily="34" charset="0"/>
                          <a:cs typeface="Calibri" pitchFamily="34" charset="0"/>
                        </a:rPr>
                        <a:t> </a:t>
                      </a:r>
                      <a:r>
                        <a:rPr lang="en-NZ" dirty="0" smtClean="0">
                          <a:latin typeface="Calibri" pitchFamily="34" charset="0"/>
                          <a:cs typeface="Calibri" pitchFamily="34" charset="0"/>
                        </a:rPr>
                        <a:t>A</a:t>
                      </a:r>
                      <a:r>
                        <a:rPr lang="en-NZ" baseline="0" dirty="0" smtClean="0">
                          <a:latin typeface="Calibri" pitchFamily="34" charset="0"/>
                          <a:cs typeface="Calibri" pitchFamily="34" charset="0"/>
                        </a:rPr>
                        <a:t> Head of Department who is</a:t>
                      </a:r>
                      <a:r>
                        <a:rPr lang="en-NZ" dirty="0" smtClean="0">
                          <a:latin typeface="Calibri" pitchFamily="34" charset="0"/>
                          <a:cs typeface="Calibri" pitchFamily="34" charset="0"/>
                        </a:rPr>
                        <a:t> committed to my success</a:t>
                      </a:r>
                    </a:p>
                  </a:txBody>
                  <a:tcPr/>
                </a:tc>
                <a:tc>
                  <a:txBody>
                    <a:bodyPr/>
                    <a:lstStyle/>
                    <a:p>
                      <a:r>
                        <a:rPr lang="en-US" dirty="0" smtClean="0">
                          <a:latin typeface="Calibri" pitchFamily="34" charset="0"/>
                          <a:cs typeface="Calibri" pitchFamily="34" charset="0"/>
                        </a:rPr>
                        <a:t>1.22</a:t>
                      </a:r>
                      <a:endParaRPr lang="en-US"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2.13</a:t>
                      </a:r>
                      <a:endParaRPr lang="en-US" dirty="0">
                        <a:latin typeface="Calibri" pitchFamily="34" charset="0"/>
                        <a:cs typeface="Calibri" pitchFamily="34" charset="0"/>
                      </a:endParaRPr>
                    </a:p>
                  </a:txBody>
                  <a:tcPr/>
                </a:tc>
              </a:tr>
              <a:tr h="387574">
                <a:tc>
                  <a:txBody>
                    <a:bodyPr/>
                    <a:lstStyle/>
                    <a:p>
                      <a:r>
                        <a:rPr lang="en-NZ" dirty="0" smtClean="0">
                          <a:latin typeface="Calibri" pitchFamily="34" charset="0"/>
                          <a:cs typeface="Calibri" pitchFamily="34" charset="0"/>
                        </a:rPr>
                        <a:t>3) Support from Head</a:t>
                      </a:r>
                      <a:r>
                        <a:rPr lang="en-NZ" baseline="0" dirty="0" smtClean="0">
                          <a:latin typeface="Calibri" pitchFamily="34" charset="0"/>
                          <a:cs typeface="Calibri" pitchFamily="34" charset="0"/>
                        </a:rPr>
                        <a:t> of Department to apply for promotion/tenure</a:t>
                      </a:r>
                      <a:endParaRPr lang="en-US"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1.25</a:t>
                      </a:r>
                      <a:endParaRPr lang="en-US"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2.19</a:t>
                      </a:r>
                      <a:endParaRPr lang="en-US" dirty="0">
                        <a:latin typeface="Calibri" pitchFamily="34" charset="0"/>
                        <a:cs typeface="Calibri" pitchFamily="34" charset="0"/>
                      </a:endParaRPr>
                    </a:p>
                  </a:txBody>
                  <a:tcPr/>
                </a:tc>
              </a:tr>
              <a:tr h="387574">
                <a:tc>
                  <a:txBody>
                    <a:bodyPr/>
                    <a:lstStyle/>
                    <a:p>
                      <a:r>
                        <a:rPr lang="en-NZ" dirty="0" smtClean="0">
                          <a:latin typeface="Calibri" pitchFamily="34" charset="0"/>
                          <a:cs typeface="Calibri" pitchFamily="34" charset="0"/>
                        </a:rPr>
                        <a:t>4) Availability of resources for conducting research</a:t>
                      </a:r>
                      <a:endParaRPr lang="en-NZ"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1.27</a:t>
                      </a:r>
                      <a:endParaRPr lang="en-US"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2.36</a:t>
                      </a:r>
                      <a:endParaRPr lang="en-US" dirty="0">
                        <a:latin typeface="Calibri" pitchFamily="34" charset="0"/>
                        <a:cs typeface="Calibri" pitchFamily="34" charset="0"/>
                      </a:endParaRPr>
                    </a:p>
                  </a:txBody>
                  <a:tcPr/>
                </a:tc>
              </a:tr>
              <a:tr h="387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latin typeface="Calibri" pitchFamily="34" charset="0"/>
                          <a:cs typeface="Calibri" pitchFamily="34" charset="0"/>
                        </a:rPr>
                        <a:t>5=) Senior colleagues who are</a:t>
                      </a:r>
                      <a:r>
                        <a:rPr lang="en-NZ" baseline="0" dirty="0" smtClean="0">
                          <a:latin typeface="Calibri" pitchFamily="34" charset="0"/>
                          <a:cs typeface="Calibri" pitchFamily="34" charset="0"/>
                        </a:rPr>
                        <a:t> interested in my progress and well-being</a:t>
                      </a:r>
                      <a:endParaRPr lang="en-NZ" dirty="0" smtClean="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1.30</a:t>
                      </a:r>
                      <a:endParaRPr lang="en-US"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2.14</a:t>
                      </a:r>
                      <a:endParaRPr lang="en-US" dirty="0">
                        <a:latin typeface="Calibri" pitchFamily="34" charset="0"/>
                        <a:cs typeface="Calibri" pitchFamily="34" charset="0"/>
                      </a:endParaRPr>
                    </a:p>
                  </a:txBody>
                  <a:tcPr/>
                </a:tc>
              </a:tr>
              <a:tr h="387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latin typeface="Calibri" pitchFamily="34" charset="0"/>
                          <a:cs typeface="Calibri" pitchFamily="34" charset="0"/>
                        </a:rPr>
                        <a:t>5=) Travels funds to present papers or</a:t>
                      </a:r>
                      <a:r>
                        <a:rPr lang="en-NZ" baseline="0" dirty="0" smtClean="0">
                          <a:latin typeface="Calibri" pitchFamily="34" charset="0"/>
                          <a:cs typeface="Calibri" pitchFamily="34" charset="0"/>
                        </a:rPr>
                        <a:t> conduct research</a:t>
                      </a:r>
                      <a:endParaRPr lang="en-NZ" dirty="0" smtClean="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1.30</a:t>
                      </a:r>
                      <a:endParaRPr lang="en-US"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2.26</a:t>
                      </a:r>
                      <a:endParaRPr lang="en-US" dirty="0">
                        <a:latin typeface="Calibri" pitchFamily="34" charset="0"/>
                        <a:cs typeface="Calibri" pitchFamily="34" charset="0"/>
                      </a:endParaRPr>
                    </a:p>
                  </a:txBody>
                  <a:tcPr/>
                </a:tc>
              </a:tr>
              <a:tr h="387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latin typeface="Calibri" pitchFamily="34" charset="0"/>
                          <a:cs typeface="Calibri" pitchFamily="34" charset="0"/>
                        </a:rPr>
                        <a:t>6) Informal</a:t>
                      </a:r>
                      <a:r>
                        <a:rPr lang="en-NZ" baseline="0" dirty="0" smtClean="0">
                          <a:latin typeface="Calibri" pitchFamily="34" charset="0"/>
                          <a:cs typeface="Calibri" pitchFamily="34" charset="0"/>
                        </a:rPr>
                        <a:t> mentoring relationships or opportunities</a:t>
                      </a:r>
                      <a:endParaRPr lang="en-NZ" dirty="0" smtClean="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1.40</a:t>
                      </a:r>
                      <a:endParaRPr lang="en-US"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2.27</a:t>
                      </a:r>
                      <a:endParaRPr lang="en-US" dirty="0">
                        <a:latin typeface="Calibri" pitchFamily="34" charset="0"/>
                        <a:cs typeface="Calibri" pitchFamily="34" charset="0"/>
                      </a:endParaRPr>
                    </a:p>
                  </a:txBody>
                  <a:tcPr/>
                </a:tc>
              </a:tr>
              <a:tr h="387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latin typeface="Calibri" pitchFamily="34" charset="0"/>
                          <a:cs typeface="Calibri" pitchFamily="34" charset="0"/>
                        </a:rPr>
                        <a:t>7) Regular contact with senior colleagues in my department</a:t>
                      </a:r>
                    </a:p>
                  </a:txBody>
                  <a:tcPr/>
                </a:tc>
                <a:tc>
                  <a:txBody>
                    <a:bodyPr/>
                    <a:lstStyle/>
                    <a:p>
                      <a:r>
                        <a:rPr lang="en-US" dirty="0" smtClean="0">
                          <a:latin typeface="Calibri" pitchFamily="34" charset="0"/>
                          <a:cs typeface="Calibri" pitchFamily="34" charset="0"/>
                        </a:rPr>
                        <a:t>1.42</a:t>
                      </a:r>
                      <a:endParaRPr lang="en-US"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2.14</a:t>
                      </a:r>
                      <a:endParaRPr lang="en-US" dirty="0">
                        <a:latin typeface="Calibri" pitchFamily="34" charset="0"/>
                        <a:cs typeface="Calibri" pitchFamily="34" charset="0"/>
                      </a:endParaRPr>
                    </a:p>
                  </a:txBody>
                  <a:tcPr/>
                </a:tc>
              </a:tr>
              <a:tr h="387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latin typeface="Calibri" pitchFamily="34" charset="0"/>
                          <a:cs typeface="Calibri" pitchFamily="34" charset="0"/>
                        </a:rPr>
                        <a:t>8=) Support from administrative</a:t>
                      </a:r>
                      <a:r>
                        <a:rPr lang="en-NZ" baseline="0" dirty="0" smtClean="0">
                          <a:latin typeface="Calibri" pitchFamily="34" charset="0"/>
                          <a:cs typeface="Calibri" pitchFamily="34" charset="0"/>
                        </a:rPr>
                        <a:t> or general staff</a:t>
                      </a:r>
                      <a:endParaRPr lang="en-NZ" dirty="0" smtClean="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1.43</a:t>
                      </a:r>
                      <a:endParaRPr lang="en-US"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1.93</a:t>
                      </a:r>
                      <a:endParaRPr lang="en-US" dirty="0">
                        <a:latin typeface="Calibri" pitchFamily="34" charset="0"/>
                        <a:cs typeface="Calibri" pitchFamily="34" charset="0"/>
                      </a:endParaRPr>
                    </a:p>
                  </a:txBody>
                  <a:tcPr/>
                </a:tc>
              </a:tr>
              <a:tr h="387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latin typeface="Calibri" pitchFamily="34" charset="0"/>
                          <a:cs typeface="Calibri" pitchFamily="34" charset="0"/>
                        </a:rPr>
                        <a:t>8=) Professional assistance</a:t>
                      </a:r>
                      <a:r>
                        <a:rPr lang="en-NZ" baseline="0" dirty="0" smtClean="0">
                          <a:latin typeface="Calibri" pitchFamily="34" charset="0"/>
                          <a:cs typeface="Calibri" pitchFamily="34" charset="0"/>
                        </a:rPr>
                        <a:t> in obtaining externally funded grants</a:t>
                      </a:r>
                      <a:endParaRPr lang="en-NZ" dirty="0" smtClean="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1.43</a:t>
                      </a:r>
                      <a:endParaRPr lang="en-US"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2.62</a:t>
                      </a:r>
                      <a:endParaRPr lang="en-US" dirty="0">
                        <a:latin typeface="Calibri" pitchFamily="34" charset="0"/>
                        <a:cs typeface="Calibri" pitchFamily="34" charset="0"/>
                      </a:endParaRPr>
                    </a:p>
                  </a:txBody>
                  <a:tcPr/>
                </a:tc>
              </a:tr>
              <a:tr h="387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Calibri" pitchFamily="34" charset="0"/>
                          <a:cs typeface="Calibri" pitchFamily="34" charset="0"/>
                        </a:rPr>
                        <a:t>8=) Good communication between</a:t>
                      </a:r>
                      <a:r>
                        <a:rPr lang="en-US" baseline="0" dirty="0" smtClean="0">
                          <a:latin typeface="Calibri" pitchFamily="34" charset="0"/>
                          <a:cs typeface="Calibri" pitchFamily="34" charset="0"/>
                        </a:rPr>
                        <a:t> university management and other academic staff</a:t>
                      </a:r>
                      <a:endParaRPr lang="en-US" dirty="0" smtClean="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1.43</a:t>
                      </a:r>
                      <a:endParaRPr lang="en-US"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2.53</a:t>
                      </a:r>
                      <a:endParaRPr lang="en-US" dirty="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xmlns="" val="2840758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14400" y="274638"/>
            <a:ext cx="7772400" cy="796908"/>
          </a:xfrm>
        </p:spPr>
        <p:txBody>
          <a:bodyPr/>
          <a:lstStyle/>
          <a:p>
            <a:pPr eaLnBrk="1" hangingPunct="1"/>
            <a:r>
              <a:rPr lang="en-NZ" dirty="0" smtClean="0"/>
              <a:t>Effectiveness of support</a:t>
            </a:r>
          </a:p>
        </p:txBody>
      </p:sp>
      <p:graphicFrame>
        <p:nvGraphicFramePr>
          <p:cNvPr id="5" name="Table 4"/>
          <p:cNvGraphicFramePr>
            <a:graphicFrameLocks noGrp="1"/>
          </p:cNvGraphicFramePr>
          <p:nvPr>
            <p:extLst>
              <p:ext uri="{D42A27DB-BD31-4B8C-83A1-F6EECF244321}">
                <p14:modId xmlns:p14="http://schemas.microsoft.com/office/powerpoint/2010/main" xmlns="" val="3245190192"/>
              </p:ext>
            </p:extLst>
          </p:nvPr>
        </p:nvGraphicFramePr>
        <p:xfrm>
          <a:off x="251520" y="1268760"/>
          <a:ext cx="8496944" cy="4322159"/>
        </p:xfrm>
        <a:graphic>
          <a:graphicData uri="http://schemas.openxmlformats.org/drawingml/2006/table">
            <a:tbl>
              <a:tblPr firstRow="1" bandRow="1">
                <a:tableStyleId>{5C22544A-7EE6-4342-B048-85BDC9FD1C3A}</a:tableStyleId>
              </a:tblPr>
              <a:tblGrid>
                <a:gridCol w="6175331"/>
                <a:gridCol w="993731"/>
                <a:gridCol w="1327882"/>
              </a:tblGrid>
              <a:tr h="410183">
                <a:tc>
                  <a:txBody>
                    <a:bodyPr/>
                    <a:lstStyle/>
                    <a:p>
                      <a:r>
                        <a:rPr lang="en-NZ" dirty="0" smtClean="0">
                          <a:latin typeface="Calibri" pitchFamily="34" charset="0"/>
                          <a:cs typeface="Calibri" pitchFamily="34" charset="0"/>
                        </a:rPr>
                        <a:t>Item</a:t>
                      </a:r>
                      <a:endParaRPr lang="en-NZ" dirty="0">
                        <a:latin typeface="Calibri" pitchFamily="34" charset="0"/>
                        <a:cs typeface="Calibri" pitchFamily="34" charset="0"/>
                      </a:endParaRPr>
                    </a:p>
                  </a:txBody>
                  <a:tcPr/>
                </a:tc>
                <a:tc>
                  <a:txBody>
                    <a:bodyPr/>
                    <a:lstStyle/>
                    <a:p>
                      <a:r>
                        <a:rPr lang="en-NZ" dirty="0" smtClean="0">
                          <a:latin typeface="Calibri" pitchFamily="34" charset="0"/>
                          <a:cs typeface="Calibri" pitchFamily="34" charset="0"/>
                        </a:rPr>
                        <a:t>Faculty</a:t>
                      </a:r>
                      <a:endParaRPr lang="en-NZ" dirty="0">
                        <a:latin typeface="Calibri" pitchFamily="34" charset="0"/>
                        <a:cs typeface="Calibri" pitchFamily="34" charset="0"/>
                      </a:endParaRPr>
                    </a:p>
                  </a:txBody>
                  <a:tcPr/>
                </a:tc>
                <a:tc>
                  <a:txBody>
                    <a:bodyPr/>
                    <a:lstStyle/>
                    <a:p>
                      <a:r>
                        <a:rPr lang="en-NZ" dirty="0" smtClean="0">
                          <a:latin typeface="Calibri" pitchFamily="34" charset="0"/>
                          <a:cs typeface="Calibri" pitchFamily="34" charset="0"/>
                        </a:rPr>
                        <a:t>Managers</a:t>
                      </a:r>
                      <a:endParaRPr lang="en-NZ" dirty="0">
                        <a:latin typeface="Calibri" pitchFamily="34" charset="0"/>
                        <a:cs typeface="Calibri" pitchFamily="34" charset="0"/>
                      </a:endParaRPr>
                    </a:p>
                  </a:txBody>
                  <a:tcPr/>
                </a:tc>
              </a:tr>
              <a:tr h="437256">
                <a:tc>
                  <a:txBody>
                    <a:bodyPr/>
                    <a:lstStyle/>
                    <a:p>
                      <a:r>
                        <a:rPr lang="en-NZ" dirty="0" smtClean="0">
                          <a:latin typeface="Calibri" pitchFamily="34" charset="0"/>
                          <a:cs typeface="Calibri" pitchFamily="34" charset="0"/>
                        </a:rPr>
                        <a:t>My career progress thus far has been at a good pace</a:t>
                      </a:r>
                      <a:endParaRPr lang="en-NZ" dirty="0">
                        <a:latin typeface="Calibri" pitchFamily="34" charset="0"/>
                        <a:cs typeface="Calibri" pitchFamily="34" charset="0"/>
                      </a:endParaRPr>
                    </a:p>
                  </a:txBody>
                  <a:tcPr/>
                </a:tc>
                <a:tc>
                  <a:txBody>
                    <a:bodyPr/>
                    <a:lstStyle/>
                    <a:p>
                      <a:r>
                        <a:rPr lang="en-NZ" dirty="0" smtClean="0">
                          <a:latin typeface="Calibri" pitchFamily="34" charset="0"/>
                          <a:cs typeface="Calibri" pitchFamily="34" charset="0"/>
                        </a:rPr>
                        <a:t>2.91</a:t>
                      </a:r>
                      <a:endParaRPr lang="en-NZ" dirty="0">
                        <a:latin typeface="Calibri" pitchFamily="34" charset="0"/>
                        <a:cs typeface="Calibri" pitchFamily="34" charset="0"/>
                      </a:endParaRPr>
                    </a:p>
                  </a:txBody>
                  <a:tcPr/>
                </a:tc>
                <a:tc>
                  <a:txBody>
                    <a:bodyPr/>
                    <a:lstStyle/>
                    <a:p>
                      <a:r>
                        <a:rPr lang="en-NZ" dirty="0" smtClean="0">
                          <a:latin typeface="Calibri" pitchFamily="34" charset="0"/>
                          <a:cs typeface="Calibri" pitchFamily="34" charset="0"/>
                        </a:rPr>
                        <a:t>-</a:t>
                      </a:r>
                      <a:endParaRPr lang="en-NZ" dirty="0">
                        <a:latin typeface="Calibri" pitchFamily="34" charset="0"/>
                        <a:cs typeface="Calibri" pitchFamily="34" charset="0"/>
                      </a:endParaRPr>
                    </a:p>
                  </a:txBody>
                  <a:tcPr/>
                </a:tc>
              </a:tr>
              <a:tr h="437256">
                <a:tc>
                  <a:txBody>
                    <a:bodyPr/>
                    <a:lstStyle/>
                    <a:p>
                      <a:r>
                        <a:rPr lang="en-NZ" dirty="0" smtClean="0">
                          <a:latin typeface="Calibri" pitchFamily="34" charset="0"/>
                          <a:cs typeface="Calibri" pitchFamily="34" charset="0"/>
                        </a:rPr>
                        <a:t>My</a:t>
                      </a:r>
                      <a:r>
                        <a:rPr lang="en-NZ" baseline="0" dirty="0" smtClean="0">
                          <a:latin typeface="Calibri" pitchFamily="34" charset="0"/>
                          <a:cs typeface="Calibri" pitchFamily="34" charset="0"/>
                        </a:rPr>
                        <a:t> career progress thus far has been well-supported by my university</a:t>
                      </a:r>
                      <a:endParaRPr lang="en-NZ" dirty="0">
                        <a:latin typeface="Calibri" pitchFamily="34" charset="0"/>
                        <a:cs typeface="Calibri" pitchFamily="34" charset="0"/>
                      </a:endParaRPr>
                    </a:p>
                  </a:txBody>
                  <a:tcPr/>
                </a:tc>
                <a:tc>
                  <a:txBody>
                    <a:bodyPr/>
                    <a:lstStyle/>
                    <a:p>
                      <a:r>
                        <a:rPr lang="en-NZ" dirty="0" smtClean="0">
                          <a:latin typeface="Calibri" pitchFamily="34" charset="0"/>
                          <a:cs typeface="Calibri" pitchFamily="34" charset="0"/>
                        </a:rPr>
                        <a:t>2.97</a:t>
                      </a:r>
                      <a:endParaRPr lang="en-NZ" dirty="0">
                        <a:latin typeface="Calibri" pitchFamily="34" charset="0"/>
                        <a:cs typeface="Calibri" pitchFamily="34" charset="0"/>
                      </a:endParaRPr>
                    </a:p>
                  </a:txBody>
                  <a:tcPr/>
                </a:tc>
                <a:tc>
                  <a:txBody>
                    <a:bodyPr/>
                    <a:lstStyle/>
                    <a:p>
                      <a:r>
                        <a:rPr lang="en-NZ" dirty="0" smtClean="0">
                          <a:latin typeface="Calibri" pitchFamily="34" charset="0"/>
                          <a:cs typeface="Calibri" pitchFamily="34" charset="0"/>
                        </a:rPr>
                        <a:t>-</a:t>
                      </a:r>
                      <a:endParaRPr lang="en-NZ" dirty="0">
                        <a:latin typeface="Calibri" pitchFamily="34" charset="0"/>
                        <a:cs typeface="Calibri" pitchFamily="34" charset="0"/>
                      </a:endParaRPr>
                    </a:p>
                  </a:txBody>
                  <a:tcPr/>
                </a:tc>
              </a:tr>
              <a:tr h="437256">
                <a:tc>
                  <a:txBody>
                    <a:bodyPr/>
                    <a:lstStyle/>
                    <a:p>
                      <a:r>
                        <a:rPr lang="en-NZ" dirty="0" smtClean="0">
                          <a:latin typeface="Calibri" pitchFamily="34" charset="0"/>
                          <a:cs typeface="Calibri" pitchFamily="34" charset="0"/>
                        </a:rPr>
                        <a:t>The right infrastructure exists in my university for me to make a career here</a:t>
                      </a:r>
                      <a:endParaRPr lang="en-NZ" dirty="0">
                        <a:latin typeface="Calibri" pitchFamily="34" charset="0"/>
                        <a:cs typeface="Calibri" pitchFamily="34" charset="0"/>
                      </a:endParaRPr>
                    </a:p>
                  </a:txBody>
                  <a:tcPr/>
                </a:tc>
                <a:tc>
                  <a:txBody>
                    <a:bodyPr/>
                    <a:lstStyle/>
                    <a:p>
                      <a:r>
                        <a:rPr lang="en-NZ" dirty="0" smtClean="0">
                          <a:latin typeface="Calibri" pitchFamily="34" charset="0"/>
                          <a:cs typeface="Calibri" pitchFamily="34" charset="0"/>
                        </a:rPr>
                        <a:t>3.12</a:t>
                      </a:r>
                      <a:endParaRPr lang="en-NZ" dirty="0">
                        <a:latin typeface="Calibri" pitchFamily="34" charset="0"/>
                        <a:cs typeface="Calibri" pitchFamily="34" charset="0"/>
                      </a:endParaRPr>
                    </a:p>
                  </a:txBody>
                  <a:tcPr/>
                </a:tc>
                <a:tc>
                  <a:txBody>
                    <a:bodyPr/>
                    <a:lstStyle/>
                    <a:p>
                      <a:r>
                        <a:rPr lang="en-NZ" dirty="0" smtClean="0">
                          <a:latin typeface="Calibri" pitchFamily="34" charset="0"/>
                          <a:cs typeface="Calibri" pitchFamily="34" charset="0"/>
                        </a:rPr>
                        <a:t>2.17</a:t>
                      </a:r>
                      <a:endParaRPr lang="en-NZ" dirty="0">
                        <a:latin typeface="Calibri" pitchFamily="34" charset="0"/>
                        <a:cs typeface="Calibri" pitchFamily="34" charset="0"/>
                      </a:endParaRPr>
                    </a:p>
                  </a:txBody>
                  <a:tcPr/>
                </a:tc>
              </a:tr>
              <a:tr h="437256">
                <a:tc>
                  <a:txBody>
                    <a:bodyPr/>
                    <a:lstStyle/>
                    <a:p>
                      <a:r>
                        <a:rPr lang="en-NZ" dirty="0" smtClean="0">
                          <a:latin typeface="Calibri" pitchFamily="34" charset="0"/>
                          <a:cs typeface="Calibri" pitchFamily="34" charset="0"/>
                        </a:rPr>
                        <a:t>My university offers</a:t>
                      </a:r>
                      <a:r>
                        <a:rPr lang="en-NZ" baseline="0" dirty="0" smtClean="0">
                          <a:latin typeface="Calibri" pitchFamily="34" charset="0"/>
                          <a:cs typeface="Calibri" pitchFamily="34" charset="0"/>
                        </a:rPr>
                        <a:t> adequate professional development opportunities</a:t>
                      </a:r>
                      <a:endParaRPr lang="en-NZ" dirty="0">
                        <a:latin typeface="Calibri" pitchFamily="34" charset="0"/>
                        <a:cs typeface="Calibri" pitchFamily="34" charset="0"/>
                      </a:endParaRPr>
                    </a:p>
                  </a:txBody>
                  <a:tcPr/>
                </a:tc>
                <a:tc>
                  <a:txBody>
                    <a:bodyPr/>
                    <a:lstStyle/>
                    <a:p>
                      <a:r>
                        <a:rPr lang="en-NZ" dirty="0" smtClean="0">
                          <a:latin typeface="Calibri" pitchFamily="34" charset="0"/>
                          <a:cs typeface="Calibri" pitchFamily="34" charset="0"/>
                        </a:rPr>
                        <a:t>3.12</a:t>
                      </a:r>
                      <a:endParaRPr lang="en-NZ" dirty="0">
                        <a:latin typeface="Calibri" pitchFamily="34" charset="0"/>
                        <a:cs typeface="Calibri" pitchFamily="34" charset="0"/>
                      </a:endParaRPr>
                    </a:p>
                  </a:txBody>
                  <a:tcPr/>
                </a:tc>
                <a:tc>
                  <a:txBody>
                    <a:bodyPr/>
                    <a:lstStyle/>
                    <a:p>
                      <a:r>
                        <a:rPr lang="en-NZ" dirty="0" smtClean="0">
                          <a:latin typeface="Calibri" pitchFamily="34" charset="0"/>
                          <a:cs typeface="Calibri" pitchFamily="34" charset="0"/>
                        </a:rPr>
                        <a:t>2.36</a:t>
                      </a:r>
                      <a:endParaRPr lang="en-NZ" dirty="0">
                        <a:latin typeface="Calibri" pitchFamily="34" charset="0"/>
                        <a:cs typeface="Calibri" pitchFamily="34" charset="0"/>
                      </a:endParaRPr>
                    </a:p>
                  </a:txBody>
                  <a:tcPr/>
                </a:tc>
              </a:tr>
              <a:tr h="437256">
                <a:tc>
                  <a:txBody>
                    <a:bodyPr/>
                    <a:lstStyle/>
                    <a:p>
                      <a:r>
                        <a:rPr lang="en-NZ" dirty="0" smtClean="0">
                          <a:latin typeface="Calibri" pitchFamily="34" charset="0"/>
                          <a:cs typeface="Calibri" pitchFamily="34" charset="0"/>
                        </a:rPr>
                        <a:t>The staff appraisal/review</a:t>
                      </a:r>
                      <a:r>
                        <a:rPr lang="en-NZ" baseline="0" dirty="0" smtClean="0">
                          <a:latin typeface="Calibri" pitchFamily="34" charset="0"/>
                          <a:cs typeface="Calibri" pitchFamily="34" charset="0"/>
                        </a:rPr>
                        <a:t> process at my university has been an effective aid to my career development</a:t>
                      </a:r>
                      <a:endParaRPr lang="en-NZ" dirty="0">
                        <a:latin typeface="Calibri" pitchFamily="34" charset="0"/>
                        <a:cs typeface="Calibri" pitchFamily="34" charset="0"/>
                      </a:endParaRPr>
                    </a:p>
                  </a:txBody>
                  <a:tcPr/>
                </a:tc>
                <a:tc>
                  <a:txBody>
                    <a:bodyPr/>
                    <a:lstStyle/>
                    <a:p>
                      <a:r>
                        <a:rPr lang="en-NZ" dirty="0" smtClean="0">
                          <a:latin typeface="Calibri" pitchFamily="34" charset="0"/>
                          <a:cs typeface="Calibri" pitchFamily="34" charset="0"/>
                        </a:rPr>
                        <a:t>3.49</a:t>
                      </a:r>
                      <a:endParaRPr lang="en-NZ" dirty="0">
                        <a:latin typeface="Calibri" pitchFamily="34" charset="0"/>
                        <a:cs typeface="Calibri" pitchFamily="34" charset="0"/>
                      </a:endParaRPr>
                    </a:p>
                  </a:txBody>
                  <a:tcPr/>
                </a:tc>
                <a:tc>
                  <a:txBody>
                    <a:bodyPr/>
                    <a:lstStyle/>
                    <a:p>
                      <a:r>
                        <a:rPr lang="en-NZ" dirty="0" smtClean="0">
                          <a:latin typeface="Calibri" pitchFamily="34" charset="0"/>
                          <a:cs typeface="Calibri" pitchFamily="34" charset="0"/>
                        </a:rPr>
                        <a:t>2.26</a:t>
                      </a:r>
                      <a:endParaRPr lang="en-NZ" dirty="0">
                        <a:latin typeface="Calibri" pitchFamily="34" charset="0"/>
                        <a:cs typeface="Calibri" pitchFamily="34" charset="0"/>
                      </a:endParaRPr>
                    </a:p>
                  </a:txBody>
                  <a:tcPr/>
                </a:tc>
              </a:tr>
              <a:tr h="4372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latin typeface="Calibri" pitchFamily="34" charset="0"/>
                          <a:cs typeface="Calibri" pitchFamily="34" charset="0"/>
                        </a:rPr>
                        <a:t>The student evaluation </a:t>
                      </a:r>
                      <a:r>
                        <a:rPr lang="en-NZ" baseline="0" dirty="0" smtClean="0">
                          <a:latin typeface="Calibri" pitchFamily="34" charset="0"/>
                          <a:cs typeface="Calibri" pitchFamily="34" charset="0"/>
                        </a:rPr>
                        <a:t>process at my university has been an effective aid to my career development</a:t>
                      </a:r>
                      <a:endParaRPr lang="en-NZ" dirty="0" smtClean="0">
                        <a:latin typeface="Calibri" pitchFamily="34" charset="0"/>
                        <a:cs typeface="Calibri" pitchFamily="34" charset="0"/>
                      </a:endParaRPr>
                    </a:p>
                    <a:p>
                      <a:endParaRPr lang="en-NZ" dirty="0">
                        <a:latin typeface="Calibri" pitchFamily="34" charset="0"/>
                        <a:cs typeface="Calibri" pitchFamily="34" charset="0"/>
                      </a:endParaRPr>
                    </a:p>
                  </a:txBody>
                  <a:tcPr/>
                </a:tc>
                <a:tc>
                  <a:txBody>
                    <a:bodyPr/>
                    <a:lstStyle/>
                    <a:p>
                      <a:r>
                        <a:rPr lang="en-NZ" dirty="0" smtClean="0">
                          <a:latin typeface="Calibri" pitchFamily="34" charset="0"/>
                          <a:cs typeface="Calibri" pitchFamily="34" charset="0"/>
                        </a:rPr>
                        <a:t>3.54</a:t>
                      </a:r>
                      <a:endParaRPr lang="en-NZ" dirty="0">
                        <a:latin typeface="Calibri" pitchFamily="34" charset="0"/>
                        <a:cs typeface="Calibri" pitchFamily="34" charset="0"/>
                      </a:endParaRPr>
                    </a:p>
                  </a:txBody>
                  <a:tcPr/>
                </a:tc>
                <a:tc>
                  <a:txBody>
                    <a:bodyPr/>
                    <a:lstStyle/>
                    <a:p>
                      <a:r>
                        <a:rPr lang="en-NZ" dirty="0" smtClean="0">
                          <a:latin typeface="Calibri" pitchFamily="34" charset="0"/>
                          <a:cs typeface="Calibri" pitchFamily="34" charset="0"/>
                        </a:rPr>
                        <a:t>2.92</a:t>
                      </a:r>
                      <a:endParaRPr lang="en-NZ" dirty="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xmlns="" val="4245013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lstStyle/>
          <a:p>
            <a:r>
              <a:rPr lang="en-NZ" dirty="0" smtClean="0"/>
              <a:t>Work-life balance &amp; satisfaction</a:t>
            </a:r>
            <a:endParaRPr lang="en-NZ" dirty="0"/>
          </a:p>
        </p:txBody>
      </p:sp>
      <p:sp>
        <p:nvSpPr>
          <p:cNvPr id="3" name="Content Placeholder 2"/>
          <p:cNvSpPr>
            <a:spLocks noGrp="1"/>
          </p:cNvSpPr>
          <p:nvPr>
            <p:ph sz="quarter" idx="1"/>
          </p:nvPr>
        </p:nvSpPr>
        <p:spPr>
          <a:xfrm>
            <a:off x="467544" y="1447800"/>
            <a:ext cx="8219256" cy="4789512"/>
          </a:xfrm>
        </p:spPr>
        <p:txBody>
          <a:bodyPr/>
          <a:lstStyle/>
          <a:p>
            <a:r>
              <a:rPr lang="en-NZ" dirty="0" smtClean="0">
                <a:latin typeface="Calibri" pitchFamily="34" charset="0"/>
                <a:cs typeface="Calibri" pitchFamily="34" charset="0"/>
              </a:rPr>
              <a:t>ECAs report neutrality about their work-life balance, but satisfaction with their work </a:t>
            </a:r>
            <a:r>
              <a:rPr lang="en-NZ" sz="1600" dirty="0" smtClean="0">
                <a:latin typeface="Calibri" pitchFamily="34" charset="0"/>
                <a:cs typeface="Calibri" pitchFamily="34" charset="0"/>
              </a:rPr>
              <a:t>(Scale from 1-5 where 1 is positive, 5 is negative)</a:t>
            </a:r>
          </a:p>
          <a:p>
            <a:pPr marL="0" indent="0">
              <a:buNone/>
            </a:pPr>
            <a:endParaRPr lang="en-NZ" dirty="0" smtClean="0">
              <a:latin typeface="Calibri" pitchFamily="34" charset="0"/>
              <a:cs typeface="Calibri" pitchFamily="34" charset="0"/>
            </a:endParaRPr>
          </a:p>
          <a:p>
            <a:pPr marL="0" indent="0">
              <a:buNone/>
            </a:pPr>
            <a:r>
              <a:rPr lang="en-NZ" b="1" dirty="0" smtClean="0">
                <a:latin typeface="Calibri" pitchFamily="34" charset="0"/>
                <a:cs typeface="Calibri" pitchFamily="34" charset="0"/>
              </a:rPr>
              <a:t>Work-life balance			Satisfaction</a:t>
            </a:r>
            <a:endParaRPr lang="en-NZ" b="1" dirty="0">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941880866"/>
              </p:ext>
            </p:extLst>
          </p:nvPr>
        </p:nvGraphicFramePr>
        <p:xfrm>
          <a:off x="539552" y="3789040"/>
          <a:ext cx="3888432" cy="1584960"/>
        </p:xfrm>
        <a:graphic>
          <a:graphicData uri="http://schemas.openxmlformats.org/drawingml/2006/table">
            <a:tbl>
              <a:tblPr firstRow="1" bandRow="1">
                <a:tableStyleId>{5C22544A-7EE6-4342-B048-85BDC9FD1C3A}</a:tableStyleId>
              </a:tblPr>
              <a:tblGrid>
                <a:gridCol w="1944216"/>
                <a:gridCol w="1944216"/>
              </a:tblGrid>
              <a:tr h="370840">
                <a:tc>
                  <a:txBody>
                    <a:bodyPr/>
                    <a:lstStyle/>
                    <a:p>
                      <a:r>
                        <a:rPr lang="en-NZ" sz="2000" dirty="0" smtClean="0">
                          <a:latin typeface="Calibri" pitchFamily="34" charset="0"/>
                          <a:cs typeface="Calibri" pitchFamily="34" charset="0"/>
                        </a:rPr>
                        <a:t>Group</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Mean</a:t>
                      </a:r>
                      <a:endParaRPr lang="en-NZ" sz="2000" dirty="0">
                        <a:latin typeface="Calibri" pitchFamily="34" charset="0"/>
                        <a:cs typeface="Calibri" pitchFamily="34" charset="0"/>
                      </a:endParaRPr>
                    </a:p>
                  </a:txBody>
                  <a:tcPr/>
                </a:tc>
              </a:tr>
              <a:tr h="370840">
                <a:tc>
                  <a:txBody>
                    <a:bodyPr/>
                    <a:lstStyle/>
                    <a:p>
                      <a:r>
                        <a:rPr lang="en-NZ" sz="2000" dirty="0" smtClean="0">
                          <a:latin typeface="Calibri" pitchFamily="34" charset="0"/>
                          <a:cs typeface="Calibri" pitchFamily="34" charset="0"/>
                        </a:rPr>
                        <a:t>All NZ</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3.11</a:t>
                      </a:r>
                      <a:endParaRPr lang="en-NZ" sz="2000" dirty="0">
                        <a:latin typeface="Calibri" pitchFamily="34" charset="0"/>
                        <a:cs typeface="Calibri" pitchFamily="34" charset="0"/>
                      </a:endParaRPr>
                    </a:p>
                  </a:txBody>
                  <a:tcPr/>
                </a:tc>
              </a:tr>
              <a:tr h="370840">
                <a:tc>
                  <a:txBody>
                    <a:bodyPr/>
                    <a:lstStyle/>
                    <a:p>
                      <a:r>
                        <a:rPr lang="en-NZ" sz="2000" dirty="0" smtClean="0">
                          <a:latin typeface="Calibri" pitchFamily="34" charset="0"/>
                          <a:cs typeface="Calibri" pitchFamily="34" charset="0"/>
                        </a:rPr>
                        <a:t>Women</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3.09</a:t>
                      </a:r>
                      <a:endParaRPr lang="en-NZ" sz="2000" dirty="0">
                        <a:latin typeface="Calibri" pitchFamily="34" charset="0"/>
                        <a:cs typeface="Calibri" pitchFamily="34" charset="0"/>
                      </a:endParaRPr>
                    </a:p>
                  </a:txBody>
                  <a:tcPr/>
                </a:tc>
              </a:tr>
              <a:tr h="370840">
                <a:tc>
                  <a:txBody>
                    <a:bodyPr/>
                    <a:lstStyle/>
                    <a:p>
                      <a:r>
                        <a:rPr lang="en-NZ" sz="2000" dirty="0" smtClean="0">
                          <a:latin typeface="Calibri" pitchFamily="34" charset="0"/>
                          <a:cs typeface="Calibri" pitchFamily="34" charset="0"/>
                        </a:rPr>
                        <a:t>Men</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3.13</a:t>
                      </a:r>
                      <a:endParaRPr lang="en-NZ" sz="2000" dirty="0">
                        <a:latin typeface="Calibri" pitchFamily="34" charset="0"/>
                        <a:cs typeface="Calibri" pitchFamily="34" charset="0"/>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3256761229"/>
              </p:ext>
            </p:extLst>
          </p:nvPr>
        </p:nvGraphicFramePr>
        <p:xfrm>
          <a:off x="4860032" y="3789040"/>
          <a:ext cx="3888432" cy="1584960"/>
        </p:xfrm>
        <a:graphic>
          <a:graphicData uri="http://schemas.openxmlformats.org/drawingml/2006/table">
            <a:tbl>
              <a:tblPr firstRow="1" bandRow="1">
                <a:tableStyleId>{5C22544A-7EE6-4342-B048-85BDC9FD1C3A}</a:tableStyleId>
              </a:tblPr>
              <a:tblGrid>
                <a:gridCol w="1944216"/>
                <a:gridCol w="1944216"/>
              </a:tblGrid>
              <a:tr h="370840">
                <a:tc>
                  <a:txBody>
                    <a:bodyPr/>
                    <a:lstStyle/>
                    <a:p>
                      <a:r>
                        <a:rPr lang="en-NZ" sz="2000" dirty="0" smtClean="0">
                          <a:latin typeface="Calibri" pitchFamily="34" charset="0"/>
                          <a:cs typeface="Calibri" pitchFamily="34" charset="0"/>
                        </a:rPr>
                        <a:t>Group</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Mean</a:t>
                      </a:r>
                      <a:endParaRPr lang="en-NZ" sz="2000" dirty="0">
                        <a:latin typeface="Calibri" pitchFamily="34" charset="0"/>
                        <a:cs typeface="Calibri" pitchFamily="34" charset="0"/>
                      </a:endParaRPr>
                    </a:p>
                  </a:txBody>
                  <a:tcPr/>
                </a:tc>
              </a:tr>
              <a:tr h="370840">
                <a:tc>
                  <a:txBody>
                    <a:bodyPr/>
                    <a:lstStyle/>
                    <a:p>
                      <a:r>
                        <a:rPr lang="en-NZ" sz="2000" dirty="0" smtClean="0">
                          <a:latin typeface="Calibri" pitchFamily="34" charset="0"/>
                          <a:cs typeface="Calibri" pitchFamily="34" charset="0"/>
                        </a:rPr>
                        <a:t>All</a:t>
                      </a:r>
                      <a:r>
                        <a:rPr lang="en-NZ" sz="2000" baseline="0" dirty="0" smtClean="0">
                          <a:latin typeface="Calibri" pitchFamily="34" charset="0"/>
                          <a:cs typeface="Calibri" pitchFamily="34" charset="0"/>
                        </a:rPr>
                        <a:t> NZ</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2.15</a:t>
                      </a:r>
                      <a:endParaRPr lang="en-NZ" sz="2000" dirty="0">
                        <a:latin typeface="Calibri" pitchFamily="34" charset="0"/>
                        <a:cs typeface="Calibri" pitchFamily="34" charset="0"/>
                      </a:endParaRPr>
                    </a:p>
                  </a:txBody>
                  <a:tcPr/>
                </a:tc>
              </a:tr>
              <a:tr h="370840">
                <a:tc>
                  <a:txBody>
                    <a:bodyPr/>
                    <a:lstStyle/>
                    <a:p>
                      <a:r>
                        <a:rPr lang="en-NZ" sz="2000" dirty="0" smtClean="0">
                          <a:latin typeface="Calibri" pitchFamily="34" charset="0"/>
                          <a:cs typeface="Calibri" pitchFamily="34" charset="0"/>
                        </a:rPr>
                        <a:t>Women</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2.18</a:t>
                      </a:r>
                      <a:endParaRPr lang="en-NZ" sz="2000" dirty="0">
                        <a:latin typeface="Calibri" pitchFamily="34" charset="0"/>
                        <a:cs typeface="Calibri" pitchFamily="34" charset="0"/>
                      </a:endParaRPr>
                    </a:p>
                  </a:txBody>
                  <a:tcPr/>
                </a:tc>
              </a:tr>
              <a:tr h="370840">
                <a:tc>
                  <a:txBody>
                    <a:bodyPr/>
                    <a:lstStyle/>
                    <a:p>
                      <a:r>
                        <a:rPr lang="en-NZ" sz="2000" dirty="0" smtClean="0">
                          <a:latin typeface="Calibri" pitchFamily="34" charset="0"/>
                          <a:cs typeface="Calibri" pitchFamily="34" charset="0"/>
                        </a:rPr>
                        <a:t>Men</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2.09</a:t>
                      </a:r>
                      <a:endParaRPr lang="en-NZ" sz="2000" dirty="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xmlns="" val="1526290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268760"/>
            <a:ext cx="7772400" cy="5112568"/>
          </a:xfrm>
        </p:spPr>
        <p:txBody>
          <a:bodyPr/>
          <a:lstStyle/>
          <a:p>
            <a:pPr>
              <a:spcAft>
                <a:spcPts val="1200"/>
              </a:spcAft>
            </a:pPr>
            <a:r>
              <a:rPr lang="en-NZ" dirty="0" smtClean="0">
                <a:latin typeface="Calibri" pitchFamily="34" charset="0"/>
                <a:cs typeface="Calibri" pitchFamily="34" charset="0"/>
              </a:rPr>
              <a:t>BIG GAP between external/institutional and personal expectations</a:t>
            </a:r>
          </a:p>
          <a:p>
            <a:pPr>
              <a:spcAft>
                <a:spcPts val="1200"/>
              </a:spcAft>
            </a:pPr>
            <a:r>
              <a:rPr lang="en-NZ" dirty="0" smtClean="0">
                <a:latin typeface="Calibri" pitchFamily="34" charset="0"/>
                <a:cs typeface="Calibri" pitchFamily="34" charset="0"/>
              </a:rPr>
              <a:t>Women reporting BARRIERS to success</a:t>
            </a:r>
          </a:p>
          <a:p>
            <a:pPr>
              <a:spcAft>
                <a:spcPts val="1200"/>
              </a:spcAft>
            </a:pPr>
            <a:r>
              <a:rPr lang="en-NZ" dirty="0" smtClean="0">
                <a:latin typeface="Calibri" pitchFamily="34" charset="0"/>
                <a:cs typeface="Calibri" pitchFamily="34" charset="0"/>
              </a:rPr>
              <a:t>Need to work out ways to bridge that gap and EASE THE TRANSITION into the university working environment</a:t>
            </a:r>
          </a:p>
          <a:p>
            <a:pPr>
              <a:spcAft>
                <a:spcPts val="1200"/>
              </a:spcAft>
            </a:pPr>
            <a:r>
              <a:rPr lang="en-NZ" dirty="0" smtClean="0">
                <a:latin typeface="Calibri" pitchFamily="34" charset="0"/>
                <a:cs typeface="Calibri" pitchFamily="34" charset="0"/>
              </a:rPr>
              <a:t>If “successful” ECAs report a LACK OF SATISFACTION AND BALANCE, what is happening for the rest?</a:t>
            </a:r>
          </a:p>
        </p:txBody>
      </p:sp>
      <p:sp>
        <p:nvSpPr>
          <p:cNvPr id="4" name="Title 3"/>
          <p:cNvSpPr>
            <a:spLocks noGrp="1"/>
          </p:cNvSpPr>
          <p:nvPr>
            <p:ph type="title"/>
          </p:nvPr>
        </p:nvSpPr>
        <p:spPr>
          <a:xfrm>
            <a:off x="914400" y="274638"/>
            <a:ext cx="7772400" cy="706090"/>
          </a:xfrm>
        </p:spPr>
        <p:txBody>
          <a:bodyPr/>
          <a:lstStyle/>
          <a:p>
            <a:r>
              <a:rPr lang="en-NZ" dirty="0" smtClean="0"/>
              <a:t>Issues</a:t>
            </a:r>
            <a:endParaRPr lang="en-NZ" dirty="0"/>
          </a:p>
        </p:txBody>
      </p:sp>
    </p:spTree>
    <p:extLst>
      <p:ext uri="{BB962C8B-B14F-4D97-AF65-F5344CB8AC3E}">
        <p14:creationId xmlns:p14="http://schemas.microsoft.com/office/powerpoint/2010/main" xmlns="" val="2020535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78593" y="260648"/>
            <a:ext cx="8786812" cy="720080"/>
          </a:xfrm>
        </p:spPr>
        <p:txBody>
          <a:bodyPr/>
          <a:lstStyle/>
          <a:p>
            <a:pPr algn="ctr"/>
            <a:r>
              <a:rPr lang="en-NZ" sz="3200" dirty="0" smtClean="0"/>
              <a:t>Project funded by:</a:t>
            </a:r>
          </a:p>
        </p:txBody>
      </p:sp>
      <p:pic>
        <p:nvPicPr>
          <p:cNvPr id="3" name="Picture 2" descr="NPF-mark-new-sm"/>
          <p:cNvPicPr/>
          <p:nvPr/>
        </p:nvPicPr>
        <p:blipFill>
          <a:blip r:embed="rId3" cstate="print"/>
          <a:srcRect/>
          <a:stretch>
            <a:fillRect/>
          </a:stretch>
        </p:blipFill>
        <p:spPr bwMode="auto">
          <a:xfrm>
            <a:off x="3100386" y="906041"/>
            <a:ext cx="981075" cy="866775"/>
          </a:xfrm>
          <a:prstGeom prst="rect">
            <a:avLst/>
          </a:prstGeom>
          <a:noFill/>
          <a:ln w="9525">
            <a:noFill/>
            <a:miter lim="800000"/>
            <a:headEnd/>
            <a:tailEnd/>
          </a:ln>
        </p:spPr>
      </p:pic>
      <p:pic>
        <p:nvPicPr>
          <p:cNvPr id="4" name="Picture 3" descr="New Image"/>
          <p:cNvPicPr/>
          <p:nvPr/>
        </p:nvPicPr>
        <p:blipFill>
          <a:blip r:embed="rId4" cstate="print"/>
          <a:srcRect/>
          <a:stretch>
            <a:fillRect/>
          </a:stretch>
        </p:blipFill>
        <p:spPr bwMode="auto">
          <a:xfrm>
            <a:off x="4283967" y="1052736"/>
            <a:ext cx="1704975" cy="457200"/>
          </a:xfrm>
          <a:prstGeom prst="rect">
            <a:avLst/>
          </a:prstGeom>
          <a:noFill/>
          <a:ln w="9525">
            <a:noFill/>
            <a:miter lim="800000"/>
            <a:headEnd/>
            <a:tailEnd/>
          </a:ln>
        </p:spPr>
      </p:pic>
      <p:sp>
        <p:nvSpPr>
          <p:cNvPr id="2" name="TextBox 1"/>
          <p:cNvSpPr txBox="1"/>
          <p:nvPr/>
        </p:nvSpPr>
        <p:spPr>
          <a:xfrm>
            <a:off x="899592" y="2190725"/>
            <a:ext cx="7416824" cy="4462760"/>
          </a:xfrm>
          <a:prstGeom prst="rect">
            <a:avLst/>
          </a:prstGeom>
          <a:noFill/>
        </p:spPr>
        <p:txBody>
          <a:bodyPr wrap="square" rtlCol="0">
            <a:spAutoFit/>
          </a:bodyPr>
          <a:lstStyle/>
          <a:p>
            <a:pPr>
              <a:buNone/>
            </a:pPr>
            <a:r>
              <a:rPr lang="en-NZ" sz="2800" dirty="0" smtClean="0">
                <a:latin typeface="Calibri" pitchFamily="34" charset="0"/>
                <a:cs typeface="Calibri" pitchFamily="34" charset="0"/>
              </a:rPr>
              <a:t>Project Team:</a:t>
            </a:r>
            <a:br>
              <a:rPr lang="en-NZ" sz="2800" dirty="0" smtClean="0">
                <a:latin typeface="Calibri" pitchFamily="34" charset="0"/>
                <a:cs typeface="Calibri" pitchFamily="34" charset="0"/>
              </a:rPr>
            </a:br>
            <a:endParaRPr lang="en-NZ" sz="2800" dirty="0">
              <a:latin typeface="Calibri" pitchFamily="34" charset="0"/>
              <a:cs typeface="Calibri" pitchFamily="34" charset="0"/>
            </a:endParaRPr>
          </a:p>
          <a:p>
            <a:r>
              <a:rPr lang="en-NZ" sz="2800" dirty="0">
                <a:latin typeface="Calibri" pitchFamily="34" charset="0"/>
                <a:cs typeface="Calibri" pitchFamily="34" charset="0"/>
              </a:rPr>
              <a:t>Dr Kathryn Sutherland, Associate Dean, Humanities and Social Sciences</a:t>
            </a:r>
          </a:p>
          <a:p>
            <a:pPr marL="800100" lvl="1" indent="-342900">
              <a:buFont typeface="Arial" pitchFamily="34" charset="0"/>
              <a:buChar char="•"/>
            </a:pPr>
            <a:r>
              <a:rPr lang="en-NZ" sz="2000" dirty="0">
                <a:latin typeface="Calibri" pitchFamily="34" charset="0"/>
                <a:cs typeface="Calibri" pitchFamily="34" charset="0"/>
              </a:rPr>
              <a:t>Team Role:  Principal Investigator</a:t>
            </a:r>
            <a:r>
              <a:rPr lang="en-NZ" sz="2800" dirty="0">
                <a:latin typeface="Calibri" pitchFamily="34" charset="0"/>
                <a:cs typeface="Calibri" pitchFamily="34" charset="0"/>
              </a:rPr>
              <a:t/>
            </a:r>
            <a:br>
              <a:rPr lang="en-NZ" sz="2800" dirty="0">
                <a:latin typeface="Calibri" pitchFamily="34" charset="0"/>
                <a:cs typeface="Calibri" pitchFamily="34" charset="0"/>
              </a:rPr>
            </a:br>
            <a:endParaRPr lang="en-NZ" sz="2800" dirty="0">
              <a:latin typeface="Calibri" pitchFamily="34" charset="0"/>
              <a:cs typeface="Calibri" pitchFamily="34" charset="0"/>
            </a:endParaRPr>
          </a:p>
          <a:p>
            <a:r>
              <a:rPr lang="en-NZ" sz="2800" dirty="0">
                <a:latin typeface="Calibri" pitchFamily="34" charset="0"/>
                <a:cs typeface="Calibri" pitchFamily="34" charset="0"/>
              </a:rPr>
              <a:t>Dr Pamela Williams, Sustainability Consultant</a:t>
            </a:r>
          </a:p>
          <a:p>
            <a:pPr marL="800100" lvl="1" indent="-342900">
              <a:buFont typeface="Arial" pitchFamily="34" charset="0"/>
              <a:buChar char="•"/>
            </a:pPr>
            <a:r>
              <a:rPr lang="en-NZ" sz="2000" dirty="0">
                <a:latin typeface="Calibri" pitchFamily="34" charset="0"/>
                <a:cs typeface="Calibri" pitchFamily="34" charset="0"/>
              </a:rPr>
              <a:t>Team Role: Researcher</a:t>
            </a:r>
            <a:r>
              <a:rPr lang="en-NZ" sz="2800" dirty="0">
                <a:latin typeface="Calibri" pitchFamily="34" charset="0"/>
                <a:cs typeface="Calibri" pitchFamily="34" charset="0"/>
              </a:rPr>
              <a:t/>
            </a:r>
            <a:br>
              <a:rPr lang="en-NZ" sz="2800" dirty="0">
                <a:latin typeface="Calibri" pitchFamily="34" charset="0"/>
                <a:cs typeface="Calibri" pitchFamily="34" charset="0"/>
              </a:rPr>
            </a:br>
            <a:endParaRPr lang="en-NZ" sz="2800" dirty="0">
              <a:latin typeface="Calibri" pitchFamily="34" charset="0"/>
              <a:cs typeface="Calibri" pitchFamily="34" charset="0"/>
            </a:endParaRPr>
          </a:p>
          <a:p>
            <a:r>
              <a:rPr lang="en-NZ" sz="2800" dirty="0">
                <a:latin typeface="Calibri" pitchFamily="34" charset="0"/>
                <a:cs typeface="Calibri" pitchFamily="34" charset="0"/>
              </a:rPr>
              <a:t>Dr Marc Wilson, Associate Professor, Psychology</a:t>
            </a:r>
          </a:p>
          <a:p>
            <a:pPr marL="800100" lvl="1" indent="-342900">
              <a:buFont typeface="Arial" pitchFamily="34" charset="0"/>
              <a:buChar char="•"/>
            </a:pPr>
            <a:r>
              <a:rPr lang="en-NZ" sz="2000" dirty="0">
                <a:latin typeface="Calibri" pitchFamily="34" charset="0"/>
                <a:cs typeface="Calibri" pitchFamily="34" charset="0"/>
              </a:rPr>
              <a:t>Team Role: Researcher and Statistical Consultant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14313" y="1428736"/>
            <a:ext cx="8786812" cy="2000264"/>
          </a:xfrm>
        </p:spPr>
        <p:txBody>
          <a:bodyPr/>
          <a:lstStyle/>
          <a:p>
            <a:pPr algn="ctr"/>
            <a:r>
              <a:rPr lang="en-NZ" sz="6000" dirty="0" smtClean="0"/>
              <a:t>What IS </a:t>
            </a:r>
            <a:br>
              <a:rPr lang="en-NZ" sz="6000" dirty="0" smtClean="0"/>
            </a:br>
            <a:r>
              <a:rPr lang="en-NZ" sz="6000" dirty="0" smtClean="0"/>
              <a:t>“success”?</a:t>
            </a:r>
          </a:p>
        </p:txBody>
      </p:sp>
    </p:spTree>
    <p:extLst>
      <p:ext uri="{BB962C8B-B14F-4D97-AF65-F5344CB8AC3E}">
        <p14:creationId xmlns:p14="http://schemas.microsoft.com/office/powerpoint/2010/main" xmlns="" val="2901563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42938" y="274638"/>
            <a:ext cx="8043862" cy="868345"/>
          </a:xfrm>
        </p:spPr>
        <p:txBody>
          <a:bodyPr/>
          <a:lstStyle/>
          <a:p>
            <a:pPr algn="ctr" eaLnBrk="1" hangingPunct="1"/>
            <a:r>
              <a:rPr lang="en-NZ" sz="3600" dirty="0" smtClean="0"/>
              <a:t>Handbook Advice</a:t>
            </a:r>
          </a:p>
        </p:txBody>
      </p:sp>
      <p:graphicFrame>
        <p:nvGraphicFramePr>
          <p:cNvPr id="4" name="Table 3"/>
          <p:cNvGraphicFramePr>
            <a:graphicFrameLocks noGrp="1"/>
          </p:cNvGraphicFramePr>
          <p:nvPr>
            <p:extLst>
              <p:ext uri="{D42A27DB-BD31-4B8C-83A1-F6EECF244321}">
                <p14:modId xmlns:p14="http://schemas.microsoft.com/office/powerpoint/2010/main" xmlns="" val="3163038319"/>
              </p:ext>
            </p:extLst>
          </p:nvPr>
        </p:nvGraphicFramePr>
        <p:xfrm>
          <a:off x="1857356" y="1643050"/>
          <a:ext cx="5429262" cy="3500462"/>
        </p:xfrm>
        <a:graphic>
          <a:graphicData uri="http://schemas.openxmlformats.org/drawingml/2006/table">
            <a:tbl>
              <a:tblPr firstRow="1" bandRow="1">
                <a:tableStyleId>{5C22544A-7EE6-4342-B048-85BDC9FD1C3A}</a:tableStyleId>
              </a:tblPr>
              <a:tblGrid>
                <a:gridCol w="4714882"/>
                <a:gridCol w="714380"/>
              </a:tblGrid>
              <a:tr h="500066">
                <a:tc>
                  <a:txBody>
                    <a:bodyPr/>
                    <a:lstStyle/>
                    <a:p>
                      <a:endParaRPr lang="en-NZ" dirty="0"/>
                    </a:p>
                  </a:txBody>
                  <a:tcPr/>
                </a:tc>
                <a:tc>
                  <a:txBody>
                    <a:bodyPr/>
                    <a:lstStyle/>
                    <a:p>
                      <a:endParaRPr lang="en-NZ" dirty="0"/>
                    </a:p>
                  </a:txBody>
                  <a:tcPr/>
                </a:tc>
              </a:tr>
              <a:tr h="500066">
                <a:tc>
                  <a:txBody>
                    <a:bodyPr/>
                    <a:lstStyle/>
                    <a:p>
                      <a:pPr>
                        <a:spcAft>
                          <a:spcPts val="0"/>
                        </a:spcAft>
                      </a:pPr>
                      <a:r>
                        <a:rPr lang="en-NZ" sz="2400" dirty="0" smtClean="0">
                          <a:latin typeface="Calibri"/>
                          <a:ea typeface="SimSun"/>
                          <a:cs typeface="Times New Roman"/>
                        </a:rPr>
                        <a:t>Research</a:t>
                      </a:r>
                      <a:endParaRPr lang="en-NZ" sz="2400" dirty="0">
                        <a:latin typeface="Calibri"/>
                        <a:ea typeface="SimSun"/>
                        <a:cs typeface="Times New Roman"/>
                      </a:endParaRPr>
                    </a:p>
                  </a:txBody>
                  <a:tcPr marL="68580" marR="68580" marT="0" marB="0"/>
                </a:tc>
                <a:tc>
                  <a:txBody>
                    <a:bodyPr/>
                    <a:lstStyle/>
                    <a:p>
                      <a:pPr>
                        <a:spcAft>
                          <a:spcPts val="0"/>
                        </a:spcAft>
                      </a:pPr>
                      <a:r>
                        <a:rPr lang="en-NZ" sz="2400" dirty="0" smtClean="0">
                          <a:latin typeface="Calibri"/>
                          <a:ea typeface="SimSun"/>
                          <a:cs typeface="Times New Roman"/>
                        </a:rPr>
                        <a:t>42%</a:t>
                      </a:r>
                      <a:endParaRPr lang="en-NZ" sz="2400" dirty="0">
                        <a:latin typeface="Calibri"/>
                        <a:ea typeface="SimSun"/>
                        <a:cs typeface="Times New Roman"/>
                      </a:endParaRPr>
                    </a:p>
                  </a:txBody>
                  <a:tcPr marL="68580" marR="68580" marT="0" marB="0"/>
                </a:tc>
              </a:tr>
              <a:tr h="500066">
                <a:tc>
                  <a:txBody>
                    <a:bodyPr/>
                    <a:lstStyle/>
                    <a:p>
                      <a:pPr>
                        <a:spcAft>
                          <a:spcPts val="0"/>
                        </a:spcAft>
                      </a:pPr>
                      <a:r>
                        <a:rPr lang="en-NZ" sz="2400" dirty="0" smtClean="0">
                          <a:latin typeface="Calibri"/>
                          <a:ea typeface="SimSun"/>
                          <a:cs typeface="Times New Roman"/>
                        </a:rPr>
                        <a:t>Workplace</a:t>
                      </a:r>
                      <a:endParaRPr lang="en-NZ" sz="2400" dirty="0">
                        <a:latin typeface="Calibri"/>
                        <a:ea typeface="SimSun"/>
                        <a:cs typeface="Times New Roman"/>
                      </a:endParaRPr>
                    </a:p>
                  </a:txBody>
                  <a:tcPr marL="68580" marR="68580" marT="0" marB="0"/>
                </a:tc>
                <a:tc>
                  <a:txBody>
                    <a:bodyPr/>
                    <a:lstStyle/>
                    <a:p>
                      <a:pPr>
                        <a:spcAft>
                          <a:spcPts val="0"/>
                        </a:spcAft>
                      </a:pPr>
                      <a:r>
                        <a:rPr lang="en-NZ" sz="2400" dirty="0" smtClean="0">
                          <a:latin typeface="Calibri"/>
                          <a:ea typeface="SimSun"/>
                          <a:cs typeface="Times New Roman"/>
                        </a:rPr>
                        <a:t>16%</a:t>
                      </a:r>
                      <a:endParaRPr lang="en-NZ" sz="2400" dirty="0">
                        <a:latin typeface="Calibri"/>
                        <a:ea typeface="SimSun"/>
                        <a:cs typeface="Times New Roman"/>
                      </a:endParaRPr>
                    </a:p>
                  </a:txBody>
                  <a:tcPr marL="68580" marR="68580" marT="0" marB="0"/>
                </a:tc>
              </a:tr>
              <a:tr h="500066">
                <a:tc>
                  <a:txBody>
                    <a:bodyPr/>
                    <a:lstStyle/>
                    <a:p>
                      <a:pPr>
                        <a:spcAft>
                          <a:spcPts val="0"/>
                        </a:spcAft>
                      </a:pPr>
                      <a:r>
                        <a:rPr lang="en-NZ" sz="2400" dirty="0" smtClean="0">
                          <a:latin typeface="Calibri"/>
                          <a:ea typeface="SimSun"/>
                          <a:cs typeface="Times New Roman"/>
                        </a:rPr>
                        <a:t>Networking and relationships</a:t>
                      </a:r>
                      <a:endParaRPr lang="en-NZ" sz="2400" dirty="0">
                        <a:latin typeface="Calibri"/>
                        <a:ea typeface="SimSun"/>
                        <a:cs typeface="Times New Roman"/>
                      </a:endParaRPr>
                    </a:p>
                  </a:txBody>
                  <a:tcPr marL="68580" marR="68580" marT="0" marB="0"/>
                </a:tc>
                <a:tc>
                  <a:txBody>
                    <a:bodyPr/>
                    <a:lstStyle/>
                    <a:p>
                      <a:pPr>
                        <a:spcAft>
                          <a:spcPts val="0"/>
                        </a:spcAft>
                      </a:pPr>
                      <a:r>
                        <a:rPr lang="en-NZ" sz="2400" dirty="0" smtClean="0">
                          <a:latin typeface="Calibri"/>
                          <a:ea typeface="SimSun"/>
                          <a:cs typeface="Times New Roman"/>
                        </a:rPr>
                        <a:t>14%</a:t>
                      </a:r>
                      <a:endParaRPr lang="en-NZ" sz="2400" dirty="0">
                        <a:latin typeface="Calibri"/>
                        <a:ea typeface="SimSun"/>
                        <a:cs typeface="Times New Roman"/>
                      </a:endParaRPr>
                    </a:p>
                  </a:txBody>
                  <a:tcPr marL="68580" marR="68580" marT="0" marB="0"/>
                </a:tc>
              </a:tr>
              <a:tr h="500066">
                <a:tc>
                  <a:txBody>
                    <a:bodyPr/>
                    <a:lstStyle/>
                    <a:p>
                      <a:pPr>
                        <a:spcAft>
                          <a:spcPts val="0"/>
                        </a:spcAft>
                      </a:pPr>
                      <a:r>
                        <a:rPr lang="en-NZ" sz="2400" dirty="0" smtClean="0">
                          <a:latin typeface="Calibri"/>
                          <a:ea typeface="SimSun"/>
                          <a:cs typeface="Times New Roman"/>
                        </a:rPr>
                        <a:t>Teaching</a:t>
                      </a:r>
                      <a:endParaRPr lang="en-NZ" sz="2400" dirty="0">
                        <a:latin typeface="Calibri"/>
                        <a:ea typeface="SimSun"/>
                        <a:cs typeface="Times New Roman"/>
                      </a:endParaRPr>
                    </a:p>
                  </a:txBody>
                  <a:tcPr marL="68580" marR="68580" marT="0" marB="0"/>
                </a:tc>
                <a:tc>
                  <a:txBody>
                    <a:bodyPr/>
                    <a:lstStyle/>
                    <a:p>
                      <a:pPr>
                        <a:spcAft>
                          <a:spcPts val="0"/>
                        </a:spcAft>
                      </a:pPr>
                      <a:r>
                        <a:rPr lang="en-NZ" sz="2400" dirty="0" smtClean="0">
                          <a:latin typeface="Calibri"/>
                          <a:ea typeface="SimSun"/>
                          <a:cs typeface="Times New Roman"/>
                        </a:rPr>
                        <a:t>13%</a:t>
                      </a:r>
                      <a:endParaRPr lang="en-NZ" sz="2400" dirty="0">
                        <a:latin typeface="Calibri"/>
                        <a:ea typeface="SimSun"/>
                        <a:cs typeface="Times New Roman"/>
                      </a:endParaRPr>
                    </a:p>
                  </a:txBody>
                  <a:tcPr marL="68580" marR="68580" marT="0" marB="0"/>
                </a:tc>
              </a:tr>
              <a:tr h="500066">
                <a:tc>
                  <a:txBody>
                    <a:bodyPr/>
                    <a:lstStyle/>
                    <a:p>
                      <a:pPr>
                        <a:spcAft>
                          <a:spcPts val="0"/>
                        </a:spcAft>
                      </a:pPr>
                      <a:r>
                        <a:rPr lang="en-NZ" sz="2400" dirty="0" smtClean="0">
                          <a:latin typeface="Calibri"/>
                          <a:ea typeface="SimSun"/>
                          <a:cs typeface="Times New Roman"/>
                        </a:rPr>
                        <a:t>Personal</a:t>
                      </a:r>
                      <a:endParaRPr lang="en-NZ" sz="2400" dirty="0">
                        <a:latin typeface="Calibri"/>
                        <a:ea typeface="SimSun"/>
                        <a:cs typeface="Times New Roman"/>
                      </a:endParaRPr>
                    </a:p>
                  </a:txBody>
                  <a:tcPr marL="68580" marR="68580" marT="0" marB="0"/>
                </a:tc>
                <a:tc>
                  <a:txBody>
                    <a:bodyPr/>
                    <a:lstStyle/>
                    <a:p>
                      <a:pPr>
                        <a:spcAft>
                          <a:spcPts val="0"/>
                        </a:spcAft>
                      </a:pPr>
                      <a:r>
                        <a:rPr lang="en-NZ" sz="2400" dirty="0" smtClean="0">
                          <a:latin typeface="Calibri"/>
                          <a:ea typeface="SimSun"/>
                          <a:cs typeface="Times New Roman"/>
                        </a:rPr>
                        <a:t>11%</a:t>
                      </a:r>
                      <a:endParaRPr lang="en-NZ" sz="2400" dirty="0">
                        <a:latin typeface="Calibri"/>
                        <a:ea typeface="SimSun"/>
                        <a:cs typeface="Times New Roman"/>
                      </a:endParaRPr>
                    </a:p>
                  </a:txBody>
                  <a:tcPr marL="68580" marR="68580" marT="0" marB="0"/>
                </a:tc>
              </a:tr>
              <a:tr h="500066">
                <a:tc>
                  <a:txBody>
                    <a:bodyPr/>
                    <a:lstStyle/>
                    <a:p>
                      <a:pPr>
                        <a:spcAft>
                          <a:spcPts val="0"/>
                        </a:spcAft>
                      </a:pPr>
                      <a:r>
                        <a:rPr lang="en-NZ" sz="2400" dirty="0" smtClean="0">
                          <a:latin typeface="Calibri"/>
                          <a:ea typeface="SimSun"/>
                          <a:cs typeface="Times New Roman"/>
                        </a:rPr>
                        <a:t>Service</a:t>
                      </a:r>
                      <a:endParaRPr lang="en-NZ" sz="2400" dirty="0">
                        <a:latin typeface="Calibri"/>
                        <a:ea typeface="SimSun"/>
                        <a:cs typeface="Times New Roman"/>
                      </a:endParaRPr>
                    </a:p>
                  </a:txBody>
                  <a:tcPr marL="68580" marR="68580" marT="0" marB="0"/>
                </a:tc>
                <a:tc>
                  <a:txBody>
                    <a:bodyPr/>
                    <a:lstStyle/>
                    <a:p>
                      <a:pPr>
                        <a:spcAft>
                          <a:spcPts val="0"/>
                        </a:spcAft>
                      </a:pPr>
                      <a:r>
                        <a:rPr lang="en-NZ" sz="2400" dirty="0" smtClean="0">
                          <a:latin typeface="Calibri"/>
                          <a:ea typeface="SimSun"/>
                          <a:cs typeface="Times New Roman"/>
                        </a:rPr>
                        <a:t>4%</a:t>
                      </a:r>
                      <a:endParaRPr lang="en-NZ" sz="2400" dirty="0">
                        <a:latin typeface="Calibri"/>
                        <a:ea typeface="SimSu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42938" y="274639"/>
            <a:ext cx="2000236" cy="511156"/>
          </a:xfrm>
        </p:spPr>
        <p:txBody>
          <a:bodyPr/>
          <a:lstStyle/>
          <a:p>
            <a:pPr algn="ctr" eaLnBrk="1" hangingPunct="1"/>
            <a:r>
              <a:rPr lang="en-NZ" sz="3600" dirty="0" smtClean="0"/>
              <a:t>Official</a:t>
            </a:r>
          </a:p>
        </p:txBody>
      </p:sp>
      <p:graphicFrame>
        <p:nvGraphicFramePr>
          <p:cNvPr id="5" name="Table 4"/>
          <p:cNvGraphicFramePr>
            <a:graphicFrameLocks noGrp="1"/>
          </p:cNvGraphicFramePr>
          <p:nvPr/>
        </p:nvGraphicFramePr>
        <p:xfrm>
          <a:off x="142844" y="714356"/>
          <a:ext cx="4000528" cy="5643605"/>
        </p:xfrm>
        <a:graphic>
          <a:graphicData uri="http://schemas.openxmlformats.org/drawingml/2006/table">
            <a:tbl>
              <a:tblPr firstRow="1" bandRow="1">
                <a:tableStyleId>{5C22544A-7EE6-4342-B048-85BDC9FD1C3A}</a:tableStyleId>
              </a:tblPr>
              <a:tblGrid>
                <a:gridCol w="3286148"/>
                <a:gridCol w="714380"/>
              </a:tblGrid>
              <a:tr h="513055">
                <a:tc>
                  <a:txBody>
                    <a:bodyPr/>
                    <a:lstStyle/>
                    <a:p>
                      <a:endParaRPr lang="en-NZ" dirty="0"/>
                    </a:p>
                  </a:txBody>
                  <a:tcPr/>
                </a:tc>
                <a:tc>
                  <a:txBody>
                    <a:bodyPr/>
                    <a:lstStyle/>
                    <a:p>
                      <a:r>
                        <a:rPr lang="en-NZ" dirty="0" smtClean="0"/>
                        <a:t>Rank</a:t>
                      </a:r>
                      <a:endParaRPr lang="en-NZ" dirty="0"/>
                    </a:p>
                  </a:txBody>
                  <a:tcPr/>
                </a:tc>
              </a:tr>
              <a:tr h="513055">
                <a:tc>
                  <a:txBody>
                    <a:bodyPr/>
                    <a:lstStyle/>
                    <a:p>
                      <a:pPr>
                        <a:spcAft>
                          <a:spcPts val="0"/>
                        </a:spcAft>
                      </a:pPr>
                      <a:r>
                        <a:rPr lang="en-AU" sz="2000" dirty="0">
                          <a:latin typeface="Calibri"/>
                          <a:ea typeface="SimSun"/>
                          <a:cs typeface="Times New Roman"/>
                        </a:rPr>
                        <a:t>Research</a:t>
                      </a:r>
                      <a:endParaRPr lang="en-NZ" sz="2000" dirty="0">
                        <a:latin typeface="Calibri"/>
                        <a:ea typeface="SimSun"/>
                        <a:cs typeface="Times New Roman"/>
                      </a:endParaRPr>
                    </a:p>
                  </a:txBody>
                  <a:tcPr marL="68580" marR="68580" marT="0" marB="0"/>
                </a:tc>
                <a:tc>
                  <a:txBody>
                    <a:bodyPr/>
                    <a:lstStyle/>
                    <a:p>
                      <a:pPr>
                        <a:spcAft>
                          <a:spcPts val="0"/>
                        </a:spcAft>
                      </a:pPr>
                      <a:r>
                        <a:rPr lang="en-AU" sz="2000">
                          <a:latin typeface="Calibri"/>
                          <a:ea typeface="SimSun"/>
                          <a:cs typeface="Times New Roman"/>
                        </a:rPr>
                        <a:t>1</a:t>
                      </a:r>
                      <a:endParaRPr lang="en-NZ" sz="2000">
                        <a:latin typeface="Calibri"/>
                        <a:ea typeface="SimSun"/>
                        <a:cs typeface="Times New Roman"/>
                      </a:endParaRPr>
                    </a:p>
                  </a:txBody>
                  <a:tcPr marL="68580" marR="68580" marT="0" marB="0"/>
                </a:tc>
              </a:tr>
              <a:tr h="513055">
                <a:tc>
                  <a:txBody>
                    <a:bodyPr/>
                    <a:lstStyle/>
                    <a:p>
                      <a:pPr>
                        <a:spcAft>
                          <a:spcPts val="0"/>
                        </a:spcAft>
                      </a:pPr>
                      <a:r>
                        <a:rPr lang="en-AU" sz="2000" dirty="0">
                          <a:latin typeface="Calibri"/>
                          <a:ea typeface="SimSun"/>
                          <a:cs typeface="Times New Roman"/>
                        </a:rPr>
                        <a:t>Collaborations or networks</a:t>
                      </a:r>
                      <a:endParaRPr lang="en-NZ" sz="2000" dirty="0">
                        <a:latin typeface="Calibri"/>
                        <a:ea typeface="SimSun"/>
                        <a:cs typeface="Times New Roman"/>
                      </a:endParaRPr>
                    </a:p>
                  </a:txBody>
                  <a:tcPr marL="68580" marR="68580" marT="0" marB="0"/>
                </a:tc>
                <a:tc>
                  <a:txBody>
                    <a:bodyPr/>
                    <a:lstStyle/>
                    <a:p>
                      <a:pPr>
                        <a:spcAft>
                          <a:spcPts val="0"/>
                        </a:spcAft>
                      </a:pPr>
                      <a:r>
                        <a:rPr lang="en-AU" sz="2000" dirty="0" smtClean="0">
                          <a:latin typeface="Calibri"/>
                          <a:ea typeface="SimSun"/>
                          <a:cs typeface="Times New Roman"/>
                        </a:rPr>
                        <a:t>2=</a:t>
                      </a:r>
                      <a:endParaRPr lang="en-NZ" sz="2000" dirty="0">
                        <a:latin typeface="Calibri"/>
                        <a:ea typeface="SimSun"/>
                        <a:cs typeface="Times New Roman"/>
                      </a:endParaRPr>
                    </a:p>
                  </a:txBody>
                  <a:tcPr marL="68580" marR="68580" marT="0" marB="0"/>
                </a:tc>
              </a:tr>
              <a:tr h="513055">
                <a:tc>
                  <a:txBody>
                    <a:bodyPr/>
                    <a:lstStyle/>
                    <a:p>
                      <a:pPr>
                        <a:spcAft>
                          <a:spcPts val="0"/>
                        </a:spcAft>
                      </a:pPr>
                      <a:r>
                        <a:rPr lang="en-AU" sz="2000" dirty="0">
                          <a:latin typeface="Calibri"/>
                          <a:ea typeface="SimSun"/>
                          <a:cs typeface="Times New Roman"/>
                        </a:rPr>
                        <a:t>Grant funding</a:t>
                      </a:r>
                      <a:endParaRPr lang="en-NZ" sz="2000" dirty="0">
                        <a:latin typeface="Calibri"/>
                        <a:ea typeface="SimSun"/>
                        <a:cs typeface="Times New Roman"/>
                      </a:endParaRPr>
                    </a:p>
                  </a:txBody>
                  <a:tcPr marL="68580" marR="68580" marT="0" marB="0"/>
                </a:tc>
                <a:tc>
                  <a:txBody>
                    <a:bodyPr/>
                    <a:lstStyle/>
                    <a:p>
                      <a:pPr>
                        <a:spcAft>
                          <a:spcPts val="0"/>
                        </a:spcAft>
                      </a:pPr>
                      <a:r>
                        <a:rPr lang="en-AU" sz="2000" dirty="0" smtClean="0">
                          <a:latin typeface="Calibri"/>
                          <a:ea typeface="SimSun"/>
                          <a:cs typeface="Times New Roman"/>
                        </a:rPr>
                        <a:t>2=</a:t>
                      </a:r>
                      <a:endParaRPr lang="en-NZ" sz="2000" dirty="0">
                        <a:latin typeface="Calibri"/>
                        <a:ea typeface="SimSun"/>
                        <a:cs typeface="Times New Roman"/>
                      </a:endParaRPr>
                    </a:p>
                  </a:txBody>
                  <a:tcPr marL="68580" marR="68580" marT="0" marB="0"/>
                </a:tc>
              </a:tr>
              <a:tr h="513055">
                <a:tc>
                  <a:txBody>
                    <a:bodyPr/>
                    <a:lstStyle/>
                    <a:p>
                      <a:pPr>
                        <a:spcAft>
                          <a:spcPts val="0"/>
                        </a:spcAft>
                      </a:pPr>
                      <a:r>
                        <a:rPr lang="en-AU" sz="2000" dirty="0">
                          <a:latin typeface="Calibri"/>
                          <a:ea typeface="SimSun"/>
                          <a:cs typeface="Times New Roman"/>
                        </a:rPr>
                        <a:t>Promotion</a:t>
                      </a:r>
                      <a:endParaRPr lang="en-NZ" sz="2000" dirty="0">
                        <a:latin typeface="Calibri"/>
                        <a:ea typeface="SimSun"/>
                        <a:cs typeface="Times New Roman"/>
                      </a:endParaRPr>
                    </a:p>
                  </a:txBody>
                  <a:tcPr marL="68580" marR="68580" marT="0" marB="0"/>
                </a:tc>
                <a:tc>
                  <a:txBody>
                    <a:bodyPr/>
                    <a:lstStyle/>
                    <a:p>
                      <a:pPr>
                        <a:spcAft>
                          <a:spcPts val="0"/>
                        </a:spcAft>
                      </a:pPr>
                      <a:r>
                        <a:rPr lang="en-AU" sz="2000" dirty="0">
                          <a:latin typeface="Calibri"/>
                          <a:ea typeface="SimSun"/>
                          <a:cs typeface="Times New Roman"/>
                        </a:rPr>
                        <a:t>3</a:t>
                      </a:r>
                      <a:endParaRPr lang="en-NZ" sz="2000" dirty="0">
                        <a:latin typeface="Calibri"/>
                        <a:ea typeface="SimSun"/>
                        <a:cs typeface="Times New Roman"/>
                      </a:endParaRPr>
                    </a:p>
                  </a:txBody>
                  <a:tcPr marL="68580" marR="68580" marT="0" marB="0"/>
                </a:tc>
              </a:tr>
              <a:tr h="513055">
                <a:tc>
                  <a:txBody>
                    <a:bodyPr/>
                    <a:lstStyle/>
                    <a:p>
                      <a:pPr>
                        <a:spcAft>
                          <a:spcPts val="0"/>
                        </a:spcAft>
                      </a:pPr>
                      <a:r>
                        <a:rPr lang="en-AU" sz="2000" dirty="0">
                          <a:latin typeface="Calibri"/>
                          <a:ea typeface="SimSun"/>
                          <a:cs typeface="Times New Roman"/>
                        </a:rPr>
                        <a:t>Awards and invitations</a:t>
                      </a:r>
                      <a:endParaRPr lang="en-NZ" sz="2000" dirty="0">
                        <a:latin typeface="Calibri"/>
                        <a:ea typeface="SimSun"/>
                        <a:cs typeface="Times New Roman"/>
                      </a:endParaRPr>
                    </a:p>
                  </a:txBody>
                  <a:tcPr marL="68580" marR="68580" marT="0" marB="0"/>
                </a:tc>
                <a:tc>
                  <a:txBody>
                    <a:bodyPr/>
                    <a:lstStyle/>
                    <a:p>
                      <a:pPr>
                        <a:spcAft>
                          <a:spcPts val="0"/>
                        </a:spcAft>
                      </a:pPr>
                      <a:r>
                        <a:rPr lang="en-AU" sz="2000" dirty="0" smtClean="0">
                          <a:latin typeface="Calibri"/>
                          <a:ea typeface="SimSun"/>
                          <a:cs typeface="Times New Roman"/>
                        </a:rPr>
                        <a:t>4=</a:t>
                      </a:r>
                      <a:endParaRPr lang="en-NZ" sz="2000" dirty="0">
                        <a:latin typeface="Calibri"/>
                        <a:ea typeface="SimSun"/>
                        <a:cs typeface="Times New Roman"/>
                      </a:endParaRPr>
                    </a:p>
                  </a:txBody>
                  <a:tcPr marL="68580" marR="68580" marT="0" marB="0"/>
                </a:tc>
              </a:tr>
              <a:tr h="513055">
                <a:tc>
                  <a:txBody>
                    <a:bodyPr/>
                    <a:lstStyle/>
                    <a:p>
                      <a:pPr>
                        <a:spcAft>
                          <a:spcPts val="0"/>
                        </a:spcAft>
                      </a:pPr>
                      <a:r>
                        <a:rPr lang="en-AU" sz="2000" dirty="0">
                          <a:latin typeface="Calibri"/>
                          <a:ea typeface="SimSun"/>
                          <a:cs typeface="Times New Roman"/>
                        </a:rPr>
                        <a:t>All rounder</a:t>
                      </a:r>
                      <a:endParaRPr lang="en-NZ" sz="2000" dirty="0">
                        <a:latin typeface="Calibri"/>
                        <a:ea typeface="SimSun"/>
                        <a:cs typeface="Times New Roman"/>
                      </a:endParaRPr>
                    </a:p>
                  </a:txBody>
                  <a:tcPr marL="68580" marR="68580" marT="0" marB="0"/>
                </a:tc>
                <a:tc>
                  <a:txBody>
                    <a:bodyPr/>
                    <a:lstStyle/>
                    <a:p>
                      <a:pPr>
                        <a:spcAft>
                          <a:spcPts val="0"/>
                        </a:spcAft>
                      </a:pPr>
                      <a:r>
                        <a:rPr lang="en-AU" sz="2000" dirty="0" smtClean="0">
                          <a:latin typeface="Calibri"/>
                          <a:ea typeface="SimSun"/>
                          <a:cs typeface="Times New Roman"/>
                        </a:rPr>
                        <a:t>4=</a:t>
                      </a:r>
                      <a:endParaRPr lang="en-NZ" sz="2000" dirty="0">
                        <a:latin typeface="Calibri"/>
                        <a:ea typeface="SimSun"/>
                        <a:cs typeface="Times New Roman"/>
                      </a:endParaRPr>
                    </a:p>
                  </a:txBody>
                  <a:tcPr marL="68580" marR="68580" marT="0" marB="0"/>
                </a:tc>
              </a:tr>
              <a:tr h="513055">
                <a:tc>
                  <a:txBody>
                    <a:bodyPr/>
                    <a:lstStyle/>
                    <a:p>
                      <a:pPr>
                        <a:spcAft>
                          <a:spcPts val="0"/>
                        </a:spcAft>
                      </a:pPr>
                      <a:r>
                        <a:rPr lang="en-AU" sz="2000" dirty="0">
                          <a:latin typeface="Calibri"/>
                          <a:ea typeface="SimSun"/>
                          <a:cs typeface="Times New Roman"/>
                        </a:rPr>
                        <a:t>Teaching</a:t>
                      </a:r>
                      <a:endParaRPr lang="en-NZ" sz="2000" dirty="0">
                        <a:latin typeface="Calibri"/>
                        <a:ea typeface="SimSun"/>
                        <a:cs typeface="Times New Roman"/>
                      </a:endParaRPr>
                    </a:p>
                  </a:txBody>
                  <a:tcPr marL="68580" marR="68580" marT="0" marB="0"/>
                </a:tc>
                <a:tc>
                  <a:txBody>
                    <a:bodyPr/>
                    <a:lstStyle/>
                    <a:p>
                      <a:pPr>
                        <a:spcAft>
                          <a:spcPts val="0"/>
                        </a:spcAft>
                      </a:pPr>
                      <a:r>
                        <a:rPr lang="en-AU" sz="2000" dirty="0">
                          <a:latin typeface="Calibri"/>
                          <a:ea typeface="SimSun"/>
                          <a:cs typeface="Times New Roman"/>
                        </a:rPr>
                        <a:t>5</a:t>
                      </a:r>
                      <a:endParaRPr lang="en-NZ" sz="2000" dirty="0">
                        <a:latin typeface="Calibri"/>
                        <a:ea typeface="SimSun"/>
                        <a:cs typeface="Times New Roman"/>
                      </a:endParaRPr>
                    </a:p>
                  </a:txBody>
                  <a:tcPr marL="68580" marR="68580" marT="0" marB="0"/>
                </a:tc>
              </a:tr>
              <a:tr h="513055">
                <a:tc>
                  <a:txBody>
                    <a:bodyPr/>
                    <a:lstStyle/>
                    <a:p>
                      <a:pPr>
                        <a:spcAft>
                          <a:spcPts val="0"/>
                        </a:spcAft>
                      </a:pPr>
                      <a:r>
                        <a:rPr lang="en-AU" sz="2000" dirty="0">
                          <a:latin typeface="Calibri"/>
                          <a:ea typeface="SimSun"/>
                          <a:cs typeface="Times New Roman"/>
                        </a:rPr>
                        <a:t>Working in a reputable </a:t>
                      </a:r>
                      <a:r>
                        <a:rPr lang="en-AU" sz="2000" dirty="0" smtClean="0">
                          <a:latin typeface="Calibri"/>
                          <a:ea typeface="SimSun"/>
                          <a:cs typeface="Times New Roman"/>
                        </a:rPr>
                        <a:t>uni</a:t>
                      </a:r>
                      <a:endParaRPr lang="en-NZ" sz="2000" dirty="0">
                        <a:latin typeface="Calibri"/>
                        <a:ea typeface="SimSun"/>
                        <a:cs typeface="Times New Roman"/>
                      </a:endParaRPr>
                    </a:p>
                  </a:txBody>
                  <a:tcPr marL="68580" marR="68580" marT="0" marB="0"/>
                </a:tc>
                <a:tc>
                  <a:txBody>
                    <a:bodyPr/>
                    <a:lstStyle/>
                    <a:p>
                      <a:pPr>
                        <a:spcAft>
                          <a:spcPts val="0"/>
                        </a:spcAft>
                      </a:pPr>
                      <a:r>
                        <a:rPr lang="en-AU" sz="2000" dirty="0">
                          <a:latin typeface="Calibri"/>
                          <a:ea typeface="SimSun"/>
                          <a:cs typeface="Times New Roman"/>
                        </a:rPr>
                        <a:t>6</a:t>
                      </a:r>
                      <a:endParaRPr lang="en-NZ" sz="2000" dirty="0">
                        <a:latin typeface="Calibri"/>
                        <a:ea typeface="SimSun"/>
                        <a:cs typeface="Times New Roman"/>
                      </a:endParaRPr>
                    </a:p>
                  </a:txBody>
                  <a:tcPr marL="68580" marR="68580" marT="0" marB="0"/>
                </a:tc>
              </a:tr>
              <a:tr h="513055">
                <a:tc>
                  <a:txBody>
                    <a:bodyPr/>
                    <a:lstStyle/>
                    <a:p>
                      <a:pPr>
                        <a:spcAft>
                          <a:spcPts val="0"/>
                        </a:spcAft>
                      </a:pPr>
                      <a:r>
                        <a:rPr lang="en-AU" sz="2000" dirty="0">
                          <a:latin typeface="Calibri"/>
                          <a:ea typeface="SimSun"/>
                          <a:cs typeface="Times New Roman"/>
                        </a:rPr>
                        <a:t>Supervision</a:t>
                      </a:r>
                      <a:endParaRPr lang="en-NZ" sz="2000" dirty="0">
                        <a:latin typeface="Calibri"/>
                        <a:ea typeface="SimSun"/>
                        <a:cs typeface="Times New Roman"/>
                      </a:endParaRPr>
                    </a:p>
                  </a:txBody>
                  <a:tcPr marL="68580" marR="68580" marT="0" marB="0"/>
                </a:tc>
                <a:tc>
                  <a:txBody>
                    <a:bodyPr/>
                    <a:lstStyle/>
                    <a:p>
                      <a:pPr>
                        <a:spcAft>
                          <a:spcPts val="0"/>
                        </a:spcAft>
                      </a:pPr>
                      <a:r>
                        <a:rPr lang="en-AU" sz="2000" dirty="0">
                          <a:latin typeface="Calibri"/>
                          <a:ea typeface="SimSun"/>
                          <a:cs typeface="Times New Roman"/>
                        </a:rPr>
                        <a:t>7</a:t>
                      </a:r>
                      <a:endParaRPr lang="en-NZ" sz="2000" dirty="0">
                        <a:latin typeface="Calibri"/>
                        <a:ea typeface="SimSun"/>
                        <a:cs typeface="Times New Roman"/>
                      </a:endParaRPr>
                    </a:p>
                  </a:txBody>
                  <a:tcPr marL="68580" marR="68580" marT="0" marB="0"/>
                </a:tc>
              </a:tr>
              <a:tr h="513055">
                <a:tc>
                  <a:txBody>
                    <a:bodyPr/>
                    <a:lstStyle/>
                    <a:p>
                      <a:pPr>
                        <a:spcAft>
                          <a:spcPts val="0"/>
                        </a:spcAft>
                      </a:pPr>
                      <a:r>
                        <a:rPr lang="en-AU" sz="2000" dirty="0">
                          <a:latin typeface="Calibri"/>
                          <a:ea typeface="SimSun"/>
                          <a:cs typeface="Times New Roman"/>
                        </a:rPr>
                        <a:t>Service</a:t>
                      </a:r>
                      <a:endParaRPr lang="en-NZ" sz="2000" dirty="0">
                        <a:latin typeface="Calibri"/>
                        <a:ea typeface="SimSun"/>
                        <a:cs typeface="Times New Roman"/>
                      </a:endParaRPr>
                    </a:p>
                  </a:txBody>
                  <a:tcPr marL="68580" marR="68580" marT="0" marB="0"/>
                </a:tc>
                <a:tc>
                  <a:txBody>
                    <a:bodyPr/>
                    <a:lstStyle/>
                    <a:p>
                      <a:pPr>
                        <a:spcAft>
                          <a:spcPts val="0"/>
                        </a:spcAft>
                      </a:pPr>
                      <a:r>
                        <a:rPr lang="en-AU" sz="2000" dirty="0">
                          <a:latin typeface="Calibri"/>
                          <a:ea typeface="SimSun"/>
                          <a:cs typeface="Times New Roman"/>
                        </a:rPr>
                        <a:t>8</a:t>
                      </a:r>
                      <a:endParaRPr lang="en-NZ" sz="2000" dirty="0">
                        <a:latin typeface="Calibri"/>
                        <a:ea typeface="SimSun"/>
                        <a:cs typeface="Times New Roman"/>
                      </a:endParaRPr>
                    </a:p>
                  </a:txBody>
                  <a:tcPr marL="68580" marR="68580" marT="0" marB="0"/>
                </a:tc>
              </a:tr>
            </a:tbl>
          </a:graphicData>
        </a:graphic>
      </p:graphicFrame>
      <p:graphicFrame>
        <p:nvGraphicFramePr>
          <p:cNvPr id="4" name="Table 3"/>
          <p:cNvGraphicFramePr>
            <a:graphicFrameLocks noGrp="1"/>
          </p:cNvGraphicFramePr>
          <p:nvPr/>
        </p:nvGraphicFramePr>
        <p:xfrm>
          <a:off x="4857752" y="714356"/>
          <a:ext cx="4000528" cy="5143540"/>
        </p:xfrm>
        <a:graphic>
          <a:graphicData uri="http://schemas.openxmlformats.org/drawingml/2006/table">
            <a:tbl>
              <a:tblPr firstRow="1" bandRow="1">
                <a:tableStyleId>{5C22544A-7EE6-4342-B048-85BDC9FD1C3A}</a:tableStyleId>
              </a:tblPr>
              <a:tblGrid>
                <a:gridCol w="3286148"/>
                <a:gridCol w="714380"/>
              </a:tblGrid>
              <a:tr h="514354">
                <a:tc>
                  <a:txBody>
                    <a:bodyPr/>
                    <a:lstStyle/>
                    <a:p>
                      <a:endParaRPr lang="en-NZ" dirty="0"/>
                    </a:p>
                  </a:txBody>
                  <a:tcPr/>
                </a:tc>
                <a:tc>
                  <a:txBody>
                    <a:bodyPr/>
                    <a:lstStyle/>
                    <a:p>
                      <a:r>
                        <a:rPr lang="en-NZ" dirty="0" smtClean="0"/>
                        <a:t>Rank</a:t>
                      </a:r>
                      <a:endParaRPr lang="en-NZ" dirty="0"/>
                    </a:p>
                  </a:txBody>
                  <a:tcPr/>
                </a:tc>
              </a:tr>
              <a:tr h="514354">
                <a:tc>
                  <a:txBody>
                    <a:bodyPr/>
                    <a:lstStyle/>
                    <a:p>
                      <a:pPr>
                        <a:spcAft>
                          <a:spcPts val="0"/>
                        </a:spcAft>
                      </a:pPr>
                      <a:r>
                        <a:rPr lang="en-AU" sz="2000" dirty="0">
                          <a:latin typeface="Calibri"/>
                          <a:ea typeface="SimSun"/>
                          <a:cs typeface="Times New Roman"/>
                        </a:rPr>
                        <a:t>Teaching</a:t>
                      </a:r>
                      <a:endParaRPr lang="en-NZ" sz="2000" dirty="0">
                        <a:latin typeface="Calibri"/>
                        <a:ea typeface="SimSun"/>
                        <a:cs typeface="Times New Roman"/>
                      </a:endParaRPr>
                    </a:p>
                  </a:txBody>
                  <a:tcPr marL="68580" marR="68580" marT="0" marB="0"/>
                </a:tc>
                <a:tc>
                  <a:txBody>
                    <a:bodyPr/>
                    <a:lstStyle/>
                    <a:p>
                      <a:pPr>
                        <a:spcAft>
                          <a:spcPts val="0"/>
                        </a:spcAft>
                      </a:pPr>
                      <a:r>
                        <a:rPr lang="en-AU" sz="2000">
                          <a:latin typeface="Calibri"/>
                          <a:ea typeface="SimSun"/>
                          <a:cs typeface="Times New Roman"/>
                        </a:rPr>
                        <a:t>1</a:t>
                      </a:r>
                      <a:endParaRPr lang="en-NZ" sz="2000">
                        <a:latin typeface="Calibri"/>
                        <a:ea typeface="SimSun"/>
                        <a:cs typeface="Times New Roman"/>
                      </a:endParaRPr>
                    </a:p>
                  </a:txBody>
                  <a:tcPr marL="68580" marR="68580" marT="0" marB="0"/>
                </a:tc>
              </a:tr>
              <a:tr h="514354">
                <a:tc>
                  <a:txBody>
                    <a:bodyPr/>
                    <a:lstStyle/>
                    <a:p>
                      <a:pPr>
                        <a:spcAft>
                          <a:spcPts val="0"/>
                        </a:spcAft>
                      </a:pPr>
                      <a:r>
                        <a:rPr lang="en-AU" sz="2000" dirty="0">
                          <a:latin typeface="Calibri"/>
                          <a:ea typeface="SimSun"/>
                          <a:cs typeface="Times New Roman"/>
                        </a:rPr>
                        <a:t>Research</a:t>
                      </a:r>
                      <a:endParaRPr lang="en-NZ" sz="2000" dirty="0">
                        <a:latin typeface="Calibri"/>
                        <a:ea typeface="SimSun"/>
                        <a:cs typeface="Times New Roman"/>
                      </a:endParaRPr>
                    </a:p>
                  </a:txBody>
                  <a:tcPr marL="68580" marR="68580" marT="0" marB="0"/>
                </a:tc>
                <a:tc>
                  <a:txBody>
                    <a:bodyPr/>
                    <a:lstStyle/>
                    <a:p>
                      <a:pPr>
                        <a:spcAft>
                          <a:spcPts val="0"/>
                        </a:spcAft>
                      </a:pPr>
                      <a:r>
                        <a:rPr lang="en-AU" sz="2000">
                          <a:latin typeface="Calibri"/>
                          <a:ea typeface="SimSun"/>
                          <a:cs typeface="Times New Roman"/>
                        </a:rPr>
                        <a:t>2</a:t>
                      </a:r>
                      <a:endParaRPr lang="en-NZ" sz="2000">
                        <a:latin typeface="Calibri"/>
                        <a:ea typeface="SimSun"/>
                        <a:cs typeface="Times New Roman"/>
                      </a:endParaRPr>
                    </a:p>
                  </a:txBody>
                  <a:tcPr marL="68580" marR="68580" marT="0" marB="0"/>
                </a:tc>
              </a:tr>
              <a:tr h="514354">
                <a:tc>
                  <a:txBody>
                    <a:bodyPr/>
                    <a:lstStyle/>
                    <a:p>
                      <a:pPr>
                        <a:spcAft>
                          <a:spcPts val="0"/>
                        </a:spcAft>
                      </a:pPr>
                      <a:r>
                        <a:rPr lang="en-AU" sz="2000" dirty="0">
                          <a:latin typeface="Calibri"/>
                          <a:ea typeface="SimSun"/>
                          <a:cs typeface="Times New Roman"/>
                        </a:rPr>
                        <a:t>Balancing work and family life</a:t>
                      </a:r>
                      <a:endParaRPr lang="en-NZ" sz="2000" dirty="0">
                        <a:latin typeface="Calibri"/>
                        <a:ea typeface="SimSun"/>
                        <a:cs typeface="Times New Roman"/>
                      </a:endParaRPr>
                    </a:p>
                  </a:txBody>
                  <a:tcPr marL="68580" marR="68580" marT="0" marB="0"/>
                </a:tc>
                <a:tc>
                  <a:txBody>
                    <a:bodyPr/>
                    <a:lstStyle/>
                    <a:p>
                      <a:pPr>
                        <a:spcAft>
                          <a:spcPts val="0"/>
                        </a:spcAft>
                      </a:pPr>
                      <a:r>
                        <a:rPr lang="en-AU" sz="2000">
                          <a:latin typeface="Calibri"/>
                          <a:ea typeface="SimSun"/>
                          <a:cs typeface="Times New Roman"/>
                        </a:rPr>
                        <a:t>3</a:t>
                      </a:r>
                      <a:endParaRPr lang="en-NZ" sz="2000">
                        <a:latin typeface="Calibri"/>
                        <a:ea typeface="SimSun"/>
                        <a:cs typeface="Times New Roman"/>
                      </a:endParaRPr>
                    </a:p>
                  </a:txBody>
                  <a:tcPr marL="68580" marR="68580" marT="0" marB="0"/>
                </a:tc>
              </a:tr>
              <a:tr h="514354">
                <a:tc>
                  <a:txBody>
                    <a:bodyPr/>
                    <a:lstStyle/>
                    <a:p>
                      <a:pPr>
                        <a:spcAft>
                          <a:spcPts val="0"/>
                        </a:spcAft>
                      </a:pPr>
                      <a:r>
                        <a:rPr lang="en-AU" sz="2000" dirty="0">
                          <a:latin typeface="Calibri"/>
                          <a:ea typeface="SimSun"/>
                          <a:cs typeface="Times New Roman"/>
                        </a:rPr>
                        <a:t>Making a difference</a:t>
                      </a:r>
                      <a:endParaRPr lang="en-NZ" sz="2000" dirty="0">
                        <a:latin typeface="Calibri"/>
                        <a:ea typeface="SimSun"/>
                        <a:cs typeface="Times New Roman"/>
                      </a:endParaRPr>
                    </a:p>
                  </a:txBody>
                  <a:tcPr marL="68580" marR="68580" marT="0" marB="0"/>
                </a:tc>
                <a:tc>
                  <a:txBody>
                    <a:bodyPr/>
                    <a:lstStyle/>
                    <a:p>
                      <a:pPr>
                        <a:spcAft>
                          <a:spcPts val="0"/>
                        </a:spcAft>
                      </a:pPr>
                      <a:r>
                        <a:rPr lang="en-AU" sz="2000">
                          <a:latin typeface="Calibri"/>
                          <a:ea typeface="SimSun"/>
                          <a:cs typeface="Times New Roman"/>
                        </a:rPr>
                        <a:t>4</a:t>
                      </a:r>
                      <a:endParaRPr lang="en-NZ" sz="2000">
                        <a:latin typeface="Calibri"/>
                        <a:ea typeface="SimSun"/>
                        <a:cs typeface="Times New Roman"/>
                      </a:endParaRPr>
                    </a:p>
                  </a:txBody>
                  <a:tcPr marL="68580" marR="68580" marT="0" marB="0"/>
                </a:tc>
              </a:tr>
              <a:tr h="514354">
                <a:tc>
                  <a:txBody>
                    <a:bodyPr/>
                    <a:lstStyle/>
                    <a:p>
                      <a:pPr>
                        <a:spcAft>
                          <a:spcPts val="0"/>
                        </a:spcAft>
                      </a:pPr>
                      <a:r>
                        <a:rPr lang="en-AU" sz="2000" dirty="0" smtClean="0">
                          <a:latin typeface="Calibri"/>
                          <a:ea typeface="SimSun"/>
                          <a:cs typeface="Times New Roman"/>
                        </a:rPr>
                        <a:t>Happiness</a:t>
                      </a:r>
                      <a:endParaRPr lang="en-NZ" sz="2000" dirty="0">
                        <a:latin typeface="Calibri"/>
                        <a:ea typeface="SimSun"/>
                        <a:cs typeface="Times New Roman"/>
                      </a:endParaRPr>
                    </a:p>
                  </a:txBody>
                  <a:tcPr marL="68580" marR="68580" marT="0" marB="0"/>
                </a:tc>
                <a:tc>
                  <a:txBody>
                    <a:bodyPr/>
                    <a:lstStyle/>
                    <a:p>
                      <a:pPr>
                        <a:spcAft>
                          <a:spcPts val="0"/>
                        </a:spcAft>
                      </a:pPr>
                      <a:r>
                        <a:rPr lang="en-AU" sz="2000" dirty="0" smtClean="0">
                          <a:latin typeface="Calibri"/>
                          <a:ea typeface="SimSun"/>
                          <a:cs typeface="Times New Roman"/>
                        </a:rPr>
                        <a:t>5=</a:t>
                      </a:r>
                      <a:endParaRPr lang="en-NZ" sz="2000" dirty="0">
                        <a:latin typeface="Calibri"/>
                        <a:ea typeface="SimSun"/>
                        <a:cs typeface="Times New Roman"/>
                      </a:endParaRPr>
                    </a:p>
                  </a:txBody>
                  <a:tcPr marL="68580" marR="68580" marT="0" marB="0"/>
                </a:tc>
              </a:tr>
              <a:tr h="514354">
                <a:tc>
                  <a:txBody>
                    <a:bodyPr/>
                    <a:lstStyle/>
                    <a:p>
                      <a:pPr>
                        <a:spcAft>
                          <a:spcPts val="0"/>
                        </a:spcAft>
                      </a:pPr>
                      <a:r>
                        <a:rPr lang="en-AU" sz="2000" dirty="0">
                          <a:latin typeface="Calibri"/>
                          <a:ea typeface="SimSun"/>
                          <a:cs typeface="Times New Roman"/>
                        </a:rPr>
                        <a:t>Confidence</a:t>
                      </a:r>
                      <a:endParaRPr lang="en-NZ" sz="2000" dirty="0">
                        <a:latin typeface="Calibri"/>
                        <a:ea typeface="SimSun"/>
                        <a:cs typeface="Times New Roman"/>
                      </a:endParaRPr>
                    </a:p>
                  </a:txBody>
                  <a:tcPr marL="68580" marR="68580" marT="0" marB="0"/>
                </a:tc>
                <a:tc>
                  <a:txBody>
                    <a:bodyPr/>
                    <a:lstStyle/>
                    <a:p>
                      <a:pPr>
                        <a:spcAft>
                          <a:spcPts val="0"/>
                        </a:spcAft>
                      </a:pPr>
                      <a:r>
                        <a:rPr lang="en-AU" sz="2000" dirty="0" smtClean="0">
                          <a:latin typeface="Calibri"/>
                          <a:ea typeface="SimSun"/>
                          <a:cs typeface="Times New Roman"/>
                        </a:rPr>
                        <a:t>5=</a:t>
                      </a:r>
                      <a:endParaRPr lang="en-NZ" sz="2000" dirty="0">
                        <a:latin typeface="Calibri"/>
                        <a:ea typeface="SimSun"/>
                        <a:cs typeface="Times New Roman"/>
                      </a:endParaRPr>
                    </a:p>
                  </a:txBody>
                  <a:tcPr marL="68580" marR="68580" marT="0" marB="0"/>
                </a:tc>
              </a:tr>
              <a:tr h="514354">
                <a:tc>
                  <a:txBody>
                    <a:bodyPr/>
                    <a:lstStyle/>
                    <a:p>
                      <a:pPr>
                        <a:spcAft>
                          <a:spcPts val="0"/>
                        </a:spcAft>
                      </a:pPr>
                      <a:r>
                        <a:rPr lang="en-AU" sz="2000" dirty="0">
                          <a:latin typeface="Calibri"/>
                          <a:ea typeface="SimSun"/>
                          <a:cs typeface="Times New Roman"/>
                        </a:rPr>
                        <a:t>Academic citizenship</a:t>
                      </a:r>
                      <a:endParaRPr lang="en-NZ" sz="2000" dirty="0">
                        <a:latin typeface="Calibri"/>
                        <a:ea typeface="SimSun"/>
                        <a:cs typeface="Times New Roman"/>
                      </a:endParaRPr>
                    </a:p>
                  </a:txBody>
                  <a:tcPr marL="68580" marR="68580" marT="0" marB="0"/>
                </a:tc>
                <a:tc>
                  <a:txBody>
                    <a:bodyPr/>
                    <a:lstStyle/>
                    <a:p>
                      <a:pPr>
                        <a:spcAft>
                          <a:spcPts val="0"/>
                        </a:spcAft>
                      </a:pPr>
                      <a:r>
                        <a:rPr lang="en-AU" sz="2000" dirty="0">
                          <a:latin typeface="Calibri"/>
                          <a:ea typeface="SimSun"/>
                          <a:cs typeface="Times New Roman"/>
                        </a:rPr>
                        <a:t>6</a:t>
                      </a:r>
                      <a:endParaRPr lang="en-NZ" sz="2000" dirty="0">
                        <a:latin typeface="Calibri"/>
                        <a:ea typeface="SimSun"/>
                        <a:cs typeface="Times New Roman"/>
                      </a:endParaRPr>
                    </a:p>
                  </a:txBody>
                  <a:tcPr marL="68580" marR="68580" marT="0" marB="0"/>
                </a:tc>
              </a:tr>
              <a:tr h="514354">
                <a:tc>
                  <a:txBody>
                    <a:bodyPr/>
                    <a:lstStyle/>
                    <a:p>
                      <a:pPr>
                        <a:spcAft>
                          <a:spcPts val="0"/>
                        </a:spcAft>
                      </a:pPr>
                      <a:r>
                        <a:rPr lang="en-AU" sz="2000" dirty="0">
                          <a:latin typeface="Calibri"/>
                          <a:ea typeface="SimSun"/>
                          <a:cs typeface="Times New Roman"/>
                        </a:rPr>
                        <a:t>Security</a:t>
                      </a:r>
                      <a:endParaRPr lang="en-NZ" sz="2000" dirty="0">
                        <a:latin typeface="Calibri"/>
                        <a:ea typeface="SimSun"/>
                        <a:cs typeface="Times New Roman"/>
                      </a:endParaRPr>
                    </a:p>
                  </a:txBody>
                  <a:tcPr marL="68580" marR="68580" marT="0" marB="0"/>
                </a:tc>
                <a:tc>
                  <a:txBody>
                    <a:bodyPr/>
                    <a:lstStyle/>
                    <a:p>
                      <a:pPr>
                        <a:spcAft>
                          <a:spcPts val="0"/>
                        </a:spcAft>
                      </a:pPr>
                      <a:r>
                        <a:rPr lang="en-AU" sz="2000" dirty="0">
                          <a:latin typeface="Calibri"/>
                          <a:ea typeface="SimSun"/>
                          <a:cs typeface="Times New Roman"/>
                        </a:rPr>
                        <a:t>7</a:t>
                      </a:r>
                      <a:endParaRPr lang="en-NZ" sz="2000" dirty="0">
                        <a:latin typeface="Calibri"/>
                        <a:ea typeface="SimSun"/>
                        <a:cs typeface="Times New Roman"/>
                      </a:endParaRPr>
                    </a:p>
                  </a:txBody>
                  <a:tcPr marL="68580" marR="68580" marT="0" marB="0"/>
                </a:tc>
              </a:tr>
              <a:tr h="514354">
                <a:tc>
                  <a:txBody>
                    <a:bodyPr/>
                    <a:lstStyle/>
                    <a:p>
                      <a:pPr>
                        <a:spcAft>
                          <a:spcPts val="0"/>
                        </a:spcAft>
                      </a:pPr>
                      <a:r>
                        <a:rPr lang="en-AU" sz="2000" dirty="0">
                          <a:latin typeface="Calibri"/>
                          <a:ea typeface="SimSun"/>
                          <a:cs typeface="Times New Roman"/>
                        </a:rPr>
                        <a:t>Becoming professor quickly</a:t>
                      </a:r>
                      <a:endParaRPr lang="en-NZ" sz="2000" dirty="0">
                        <a:latin typeface="Calibri"/>
                        <a:ea typeface="SimSun"/>
                        <a:cs typeface="Times New Roman"/>
                      </a:endParaRPr>
                    </a:p>
                  </a:txBody>
                  <a:tcPr marL="68580" marR="68580" marT="0" marB="0"/>
                </a:tc>
                <a:tc>
                  <a:txBody>
                    <a:bodyPr/>
                    <a:lstStyle/>
                    <a:p>
                      <a:pPr>
                        <a:spcAft>
                          <a:spcPts val="0"/>
                        </a:spcAft>
                      </a:pPr>
                      <a:r>
                        <a:rPr lang="en-AU" sz="2000" dirty="0">
                          <a:latin typeface="Calibri"/>
                          <a:ea typeface="SimSun"/>
                          <a:cs typeface="Times New Roman"/>
                        </a:rPr>
                        <a:t>8</a:t>
                      </a:r>
                      <a:endParaRPr lang="en-NZ" sz="2000" dirty="0">
                        <a:latin typeface="Calibri"/>
                        <a:ea typeface="SimSun"/>
                        <a:cs typeface="Times New Roman"/>
                      </a:endParaRPr>
                    </a:p>
                  </a:txBody>
                  <a:tcPr marL="68580" marR="68580" marT="0" marB="0"/>
                </a:tc>
              </a:tr>
            </a:tbl>
          </a:graphicData>
        </a:graphic>
      </p:graphicFrame>
      <p:sp>
        <p:nvSpPr>
          <p:cNvPr id="6" name="Title 1"/>
          <p:cNvSpPr txBox="1">
            <a:spLocks/>
          </p:cNvSpPr>
          <p:nvPr/>
        </p:nvSpPr>
        <p:spPr bwMode="auto">
          <a:xfrm>
            <a:off x="5929322" y="214290"/>
            <a:ext cx="2000236" cy="511156"/>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NZ" sz="3600" dirty="0" smtClean="0">
                <a:solidFill>
                  <a:schemeClr val="tx2"/>
                </a:solidFill>
                <a:latin typeface="+mj-lt"/>
                <a:ea typeface="+mj-ea"/>
                <a:cs typeface="+mj-cs"/>
              </a:rPr>
              <a:t>Persona</a:t>
            </a:r>
            <a:r>
              <a:rPr kumimoji="0" lang="en-NZ" sz="3600" b="0" i="0" u="none" strike="noStrike" kern="1200" cap="none" spc="0" normalizeH="0" baseline="0" noProof="0" dirty="0" smtClean="0">
                <a:ln>
                  <a:noFill/>
                </a:ln>
                <a:solidFill>
                  <a:schemeClr val="tx2"/>
                </a:solidFill>
                <a:effectLst/>
                <a:uLnTx/>
                <a:uFillTx/>
                <a:latin typeface="+mj-lt"/>
                <a:ea typeface="+mj-ea"/>
                <a:cs typeface="+mj-cs"/>
              </a:rPr>
              <a:t>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extLst>
              <p:ext uri="{D42A27DB-BD31-4B8C-83A1-F6EECF244321}">
                <p14:modId xmlns:p14="http://schemas.microsoft.com/office/powerpoint/2010/main" xmlns="" val="3056932788"/>
              </p:ext>
            </p:extLst>
          </p:nvPr>
        </p:nvGraphicFramePr>
        <p:xfrm>
          <a:off x="395536" y="1700213"/>
          <a:ext cx="8208914" cy="2103120"/>
        </p:xfrm>
        <a:graphic>
          <a:graphicData uri="http://schemas.openxmlformats.org/drawingml/2006/table">
            <a:tbl>
              <a:tblPr firstRow="1" bandRow="1">
                <a:tableStyleId>{5C22544A-7EE6-4342-B048-85BDC9FD1C3A}</a:tableStyleId>
              </a:tblPr>
              <a:tblGrid>
                <a:gridCol w="1641783"/>
                <a:gridCol w="1641783"/>
                <a:gridCol w="1641783"/>
                <a:gridCol w="1515633"/>
                <a:gridCol w="1767932"/>
              </a:tblGrid>
              <a:tr h="370840">
                <a:tc>
                  <a:txBody>
                    <a:bodyPr/>
                    <a:lstStyle/>
                    <a:p>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Access to</a:t>
                      </a:r>
                    </a:p>
                    <a:p>
                      <a:r>
                        <a:rPr lang="en-NZ" sz="2000" dirty="0" smtClean="0">
                          <a:latin typeface="Calibri" pitchFamily="34" charset="0"/>
                          <a:cs typeface="Calibri" pitchFamily="34" charset="0"/>
                        </a:rPr>
                        <a:t>networks</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Supportive Partners*</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Childcare</a:t>
                      </a:r>
                    </a:p>
                    <a:p>
                      <a:r>
                        <a:rPr lang="en-NZ" sz="2000" dirty="0" smtClean="0">
                          <a:latin typeface="Calibri" pitchFamily="34" charset="0"/>
                          <a:cs typeface="Calibri" pitchFamily="34" charset="0"/>
                        </a:rPr>
                        <a:t>constraints</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Discrimination</a:t>
                      </a:r>
                      <a:endParaRPr lang="en-NZ" sz="2000" dirty="0">
                        <a:latin typeface="Calibri" pitchFamily="34" charset="0"/>
                        <a:cs typeface="Calibri" pitchFamily="34" charset="0"/>
                      </a:endParaRPr>
                    </a:p>
                  </a:txBody>
                  <a:tcPr/>
                </a:tc>
              </a:tr>
              <a:tr h="370840">
                <a:tc>
                  <a:txBody>
                    <a:bodyPr/>
                    <a:lstStyle/>
                    <a:p>
                      <a:r>
                        <a:rPr lang="en-NZ" sz="2000" dirty="0" smtClean="0">
                          <a:latin typeface="Calibri" pitchFamily="34" charset="0"/>
                          <a:cs typeface="Calibri" pitchFamily="34" charset="0"/>
                        </a:rPr>
                        <a:t>Women  </a:t>
                      </a:r>
                    </a:p>
                    <a:p>
                      <a:r>
                        <a:rPr lang="en-NZ" sz="2000" i="1" dirty="0" smtClean="0">
                          <a:latin typeface="Calibri" pitchFamily="34" charset="0"/>
                          <a:cs typeface="Calibri" pitchFamily="34" charset="0"/>
                        </a:rPr>
                        <a:t>(n</a:t>
                      </a:r>
                      <a:r>
                        <a:rPr lang="en-NZ" sz="2000" i="0" dirty="0" smtClean="0">
                          <a:latin typeface="Calibri" pitchFamily="34" charset="0"/>
                          <a:cs typeface="Calibri" pitchFamily="34" charset="0"/>
                        </a:rPr>
                        <a:t>=28)</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36%</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32%</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64%</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25%</a:t>
                      </a:r>
                      <a:endParaRPr lang="en-NZ" sz="2000" dirty="0">
                        <a:latin typeface="Calibri" pitchFamily="34" charset="0"/>
                        <a:cs typeface="Calibri" pitchFamily="34" charset="0"/>
                      </a:endParaRPr>
                    </a:p>
                  </a:txBody>
                  <a:tcPr/>
                </a:tc>
              </a:tr>
              <a:tr h="370840">
                <a:tc>
                  <a:txBody>
                    <a:bodyPr/>
                    <a:lstStyle/>
                    <a:p>
                      <a:r>
                        <a:rPr lang="en-NZ" sz="2000" dirty="0" smtClean="0">
                          <a:latin typeface="Calibri" pitchFamily="34" charset="0"/>
                          <a:cs typeface="Calibri" pitchFamily="34" charset="0"/>
                        </a:rPr>
                        <a:t>Men        </a:t>
                      </a:r>
                    </a:p>
                    <a:p>
                      <a:r>
                        <a:rPr lang="en-NZ" sz="2000" i="1" dirty="0" smtClean="0">
                          <a:latin typeface="Calibri" pitchFamily="34" charset="0"/>
                          <a:cs typeface="Calibri" pitchFamily="34" charset="0"/>
                        </a:rPr>
                        <a:t>(n</a:t>
                      </a:r>
                      <a:r>
                        <a:rPr lang="en-NZ" sz="2000" i="0" dirty="0" smtClean="0">
                          <a:latin typeface="Calibri" pitchFamily="34" charset="0"/>
                          <a:cs typeface="Calibri" pitchFamily="34" charset="0"/>
                        </a:rPr>
                        <a:t>=19)</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84%</a:t>
                      </a:r>
                      <a:endParaRPr lang="en-NZ" sz="2000" dirty="0">
                        <a:latin typeface="Calibri" pitchFamily="34" charset="0"/>
                        <a:cs typeface="Calibri" pitchFamily="34" charset="0"/>
                      </a:endParaRPr>
                    </a:p>
                  </a:txBody>
                  <a:tcPr/>
                </a:tc>
                <a:tc>
                  <a:txBody>
                    <a:bodyPr/>
                    <a:lstStyle/>
                    <a:p>
                      <a:r>
                        <a:rPr lang="en-NZ" sz="2000" smtClean="0">
                          <a:latin typeface="Calibri" pitchFamily="34" charset="0"/>
                          <a:cs typeface="Calibri" pitchFamily="34" charset="0"/>
                        </a:rPr>
                        <a:t>81%</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37%</a:t>
                      </a:r>
                      <a:endParaRPr lang="en-NZ" sz="2000" dirty="0">
                        <a:latin typeface="Calibri" pitchFamily="34" charset="0"/>
                        <a:cs typeface="Calibri" pitchFamily="34" charset="0"/>
                      </a:endParaRPr>
                    </a:p>
                  </a:txBody>
                  <a:tcPr/>
                </a:tc>
                <a:tc>
                  <a:txBody>
                    <a:bodyPr/>
                    <a:lstStyle/>
                    <a:p>
                      <a:r>
                        <a:rPr lang="en-NZ" sz="2000" dirty="0" smtClean="0">
                          <a:latin typeface="Calibri" pitchFamily="34" charset="0"/>
                          <a:cs typeface="Calibri" pitchFamily="34" charset="0"/>
                        </a:rPr>
                        <a:t>0%</a:t>
                      </a:r>
                      <a:endParaRPr lang="en-NZ" sz="2000" dirty="0">
                        <a:latin typeface="Calibri" pitchFamily="34" charset="0"/>
                        <a:cs typeface="Calibri" pitchFamily="34" charset="0"/>
                      </a:endParaRPr>
                    </a:p>
                  </a:txBody>
                  <a:tcPr/>
                </a:tc>
              </a:tr>
            </a:tbl>
          </a:graphicData>
        </a:graphic>
      </p:graphicFrame>
      <p:sp>
        <p:nvSpPr>
          <p:cNvPr id="4" name="Title 3"/>
          <p:cNvSpPr>
            <a:spLocks noGrp="1"/>
          </p:cNvSpPr>
          <p:nvPr>
            <p:ph type="title"/>
          </p:nvPr>
        </p:nvSpPr>
        <p:spPr/>
        <p:txBody>
          <a:bodyPr/>
          <a:lstStyle/>
          <a:p>
            <a:r>
              <a:rPr lang="en-NZ" dirty="0" smtClean="0"/>
              <a:t>Barriers to ECA success for women</a:t>
            </a:r>
            <a:endParaRPr lang="en-NZ" dirty="0"/>
          </a:p>
        </p:txBody>
      </p:sp>
      <p:sp>
        <p:nvSpPr>
          <p:cNvPr id="7" name="TextBox 6"/>
          <p:cNvSpPr txBox="1"/>
          <p:nvPr/>
        </p:nvSpPr>
        <p:spPr>
          <a:xfrm>
            <a:off x="791394" y="6021288"/>
            <a:ext cx="7920880" cy="369332"/>
          </a:xfrm>
          <a:prstGeom prst="rect">
            <a:avLst/>
          </a:prstGeom>
          <a:noFill/>
        </p:spPr>
        <p:txBody>
          <a:bodyPr wrap="square" rtlCol="0">
            <a:spAutoFit/>
          </a:bodyPr>
          <a:lstStyle/>
          <a:p>
            <a:r>
              <a:rPr lang="en-NZ" dirty="0" smtClean="0"/>
              <a:t>* 32% of women and 16% of men had no partner</a:t>
            </a:r>
            <a:endParaRPr lang="en-NZ" dirty="0"/>
          </a:p>
        </p:txBody>
      </p:sp>
    </p:spTree>
    <p:extLst>
      <p:ext uri="{BB962C8B-B14F-4D97-AF65-F5344CB8AC3E}">
        <p14:creationId xmlns:p14="http://schemas.microsoft.com/office/powerpoint/2010/main" xmlns="" val="2991867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268760"/>
            <a:ext cx="7772400" cy="5328592"/>
          </a:xfrm>
        </p:spPr>
        <p:txBody>
          <a:bodyPr/>
          <a:lstStyle/>
          <a:p>
            <a:pPr marL="0" indent="0">
              <a:spcAft>
                <a:spcPts val="1200"/>
              </a:spcAft>
              <a:buNone/>
            </a:pPr>
            <a:r>
              <a:rPr lang="en-US" sz="2200" dirty="0">
                <a:latin typeface="Calibri" pitchFamily="34" charset="0"/>
                <a:cs typeface="Calibri" pitchFamily="34" charset="0"/>
              </a:rPr>
              <a:t>“I think success is a funny thing, because as much as I would like to believe it’s all about your ability, it’s undoubtedly the case that I’ve had particular people who have been batting for me, for whatever reason. I don’t always understand the reasons why people decide to help you out. For instance, the </a:t>
            </a:r>
            <a:r>
              <a:rPr lang="en-US" sz="2200" dirty="0" smtClean="0">
                <a:latin typeface="Calibri" pitchFamily="34" charset="0"/>
                <a:cs typeface="Calibri" pitchFamily="34" charset="0"/>
              </a:rPr>
              <a:t>Dean has </a:t>
            </a:r>
            <a:r>
              <a:rPr lang="en-US" sz="2200" dirty="0">
                <a:latin typeface="Calibri" pitchFamily="34" charset="0"/>
                <a:cs typeface="Calibri" pitchFamily="34" charset="0"/>
              </a:rPr>
              <a:t>had quite a strong </a:t>
            </a:r>
            <a:r>
              <a:rPr lang="en-US" sz="2200" dirty="0" smtClean="0">
                <a:latin typeface="Calibri" pitchFamily="34" charset="0"/>
                <a:cs typeface="Calibri" pitchFamily="34" charset="0"/>
              </a:rPr>
              <a:t>impact … </a:t>
            </a:r>
            <a:r>
              <a:rPr lang="en-US" sz="2200" dirty="0">
                <a:latin typeface="Calibri" pitchFamily="34" charset="0"/>
                <a:cs typeface="Calibri" pitchFamily="34" charset="0"/>
              </a:rPr>
              <a:t>he has somehow known of me since I was doing a PhD. My field is totally different from his </a:t>
            </a:r>
            <a:r>
              <a:rPr lang="en-US" sz="2200" dirty="0" smtClean="0">
                <a:latin typeface="Calibri" pitchFamily="34" charset="0"/>
                <a:cs typeface="Calibri" pitchFamily="34" charset="0"/>
              </a:rPr>
              <a:t>background, but, </a:t>
            </a:r>
            <a:r>
              <a:rPr lang="en-US" sz="2200" dirty="0">
                <a:latin typeface="Calibri" pitchFamily="34" charset="0"/>
                <a:cs typeface="Calibri" pitchFamily="34" charset="0"/>
              </a:rPr>
              <a:t>for whatever </a:t>
            </a:r>
            <a:r>
              <a:rPr lang="en-US" sz="2200" dirty="0" smtClean="0">
                <a:latin typeface="Calibri" pitchFamily="34" charset="0"/>
                <a:cs typeface="Calibri" pitchFamily="34" charset="0"/>
              </a:rPr>
              <a:t>reason, </a:t>
            </a:r>
            <a:r>
              <a:rPr lang="en-US" sz="2200" dirty="0">
                <a:latin typeface="Calibri" pitchFamily="34" charset="0"/>
                <a:cs typeface="Calibri" pitchFamily="34" charset="0"/>
              </a:rPr>
              <a:t>he decided that I was someone who was doing a good job and I always seemed to </a:t>
            </a:r>
            <a:r>
              <a:rPr lang="en-US" sz="2200" dirty="0" smtClean="0">
                <a:latin typeface="Calibri" pitchFamily="34" charset="0"/>
                <a:cs typeface="Calibri" pitchFamily="34" charset="0"/>
              </a:rPr>
              <a:t>get good </a:t>
            </a:r>
            <a:r>
              <a:rPr lang="en-US" sz="2200" dirty="0">
                <a:latin typeface="Calibri" pitchFamily="34" charset="0"/>
                <a:cs typeface="Calibri" pitchFamily="34" charset="0"/>
              </a:rPr>
              <a:t>outcomes whenever he has been </a:t>
            </a:r>
            <a:r>
              <a:rPr lang="en-US" sz="2200" dirty="0" smtClean="0">
                <a:latin typeface="Calibri" pitchFamily="34" charset="0"/>
                <a:cs typeface="Calibri" pitchFamily="34" charset="0"/>
              </a:rPr>
              <a:t>involved. </a:t>
            </a:r>
            <a:r>
              <a:rPr lang="en-US" sz="2200" dirty="0">
                <a:latin typeface="Calibri" pitchFamily="34" charset="0"/>
                <a:cs typeface="Calibri" pitchFamily="34" charset="0"/>
              </a:rPr>
              <a:t>My former supervisor is a professor here, also very successful, and there are other people in this </a:t>
            </a:r>
            <a:r>
              <a:rPr lang="en-US" sz="2200" dirty="0" smtClean="0">
                <a:latin typeface="Calibri" pitchFamily="34" charset="0"/>
                <a:cs typeface="Calibri" pitchFamily="34" charset="0"/>
              </a:rPr>
              <a:t>university… who </a:t>
            </a:r>
            <a:r>
              <a:rPr lang="en-US" sz="2200" dirty="0">
                <a:latin typeface="Calibri" pitchFamily="34" charset="0"/>
                <a:cs typeface="Calibri" pitchFamily="34" charset="0"/>
              </a:rPr>
              <a:t>think a lot of me and who have spoken in my support on plenty of occasions</a:t>
            </a:r>
            <a:r>
              <a:rPr lang="en-US" sz="2200" dirty="0" smtClean="0">
                <a:latin typeface="Calibri" pitchFamily="34" charset="0"/>
                <a:cs typeface="Calibri" pitchFamily="34" charset="0"/>
              </a:rPr>
              <a:t>.”    </a:t>
            </a:r>
          </a:p>
          <a:p>
            <a:pPr marL="0" indent="0" algn="r">
              <a:spcAft>
                <a:spcPts val="1200"/>
              </a:spcAft>
              <a:buNone/>
            </a:pPr>
            <a:r>
              <a:rPr lang="en-US" sz="2200" dirty="0" smtClean="0">
                <a:latin typeface="Calibri" pitchFamily="34" charset="0"/>
                <a:cs typeface="Calibri" pitchFamily="34" charset="0"/>
              </a:rPr>
              <a:t>                                              </a:t>
            </a:r>
            <a:r>
              <a:rPr lang="en-US" sz="2200" i="1" dirty="0" smtClean="0">
                <a:latin typeface="Calibri" pitchFamily="34" charset="0"/>
                <a:cs typeface="Calibri" pitchFamily="34" charset="0"/>
              </a:rPr>
              <a:t>(David, Science)</a:t>
            </a:r>
            <a:endParaRPr lang="en-NZ" sz="2200" i="1" dirty="0" smtClean="0">
              <a:latin typeface="Calibri" pitchFamily="34" charset="0"/>
              <a:cs typeface="Calibri" pitchFamily="34" charset="0"/>
            </a:endParaRPr>
          </a:p>
        </p:txBody>
      </p:sp>
      <p:sp>
        <p:nvSpPr>
          <p:cNvPr id="4" name="Title 3"/>
          <p:cNvSpPr>
            <a:spLocks noGrp="1"/>
          </p:cNvSpPr>
          <p:nvPr>
            <p:ph type="title"/>
          </p:nvPr>
        </p:nvSpPr>
        <p:spPr>
          <a:xfrm>
            <a:off x="914400" y="274638"/>
            <a:ext cx="7772400" cy="706090"/>
          </a:xfrm>
        </p:spPr>
        <p:txBody>
          <a:bodyPr/>
          <a:lstStyle/>
          <a:p>
            <a:r>
              <a:rPr lang="en-NZ" dirty="0" smtClean="0"/>
              <a:t>Access to networks (</a:t>
            </a:r>
            <a:r>
              <a:rPr lang="en-NZ" sz="3200" dirty="0" smtClean="0"/>
              <a:t>W 36% M 84%) </a:t>
            </a:r>
            <a:endParaRPr lang="en-NZ" sz="3200" dirty="0"/>
          </a:p>
        </p:txBody>
      </p:sp>
    </p:spTree>
    <p:extLst>
      <p:ext uri="{BB962C8B-B14F-4D97-AF65-F5344CB8AC3E}">
        <p14:creationId xmlns:p14="http://schemas.microsoft.com/office/powerpoint/2010/main" xmlns="" val="2241693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124744"/>
            <a:ext cx="7772400" cy="5544616"/>
          </a:xfrm>
        </p:spPr>
        <p:txBody>
          <a:bodyPr/>
          <a:lstStyle/>
          <a:p>
            <a:pPr marL="0" indent="0">
              <a:spcBef>
                <a:spcPts val="0"/>
              </a:spcBef>
              <a:spcAft>
                <a:spcPts val="0"/>
              </a:spcAft>
              <a:buNone/>
            </a:pPr>
            <a:r>
              <a:rPr lang="en-US" sz="2400" dirty="0" smtClean="0">
                <a:latin typeface="Calibri" pitchFamily="34" charset="0"/>
                <a:cs typeface="Calibri" pitchFamily="34" charset="0"/>
              </a:rPr>
              <a:t>“Because </a:t>
            </a:r>
            <a:r>
              <a:rPr lang="en-US" sz="2400" dirty="0">
                <a:latin typeface="Calibri" pitchFamily="34" charset="0"/>
                <a:cs typeface="Calibri" pitchFamily="34" charset="0"/>
              </a:rPr>
              <a:t>I’ve had two kids in the last three years my research output is less than it would be otherwise. So my research output has slowed down but I’m not unhappy about that. [Not that] I’m </a:t>
            </a:r>
            <a:r>
              <a:rPr lang="en-US" sz="2400" i="1" dirty="0">
                <a:latin typeface="Calibri" pitchFamily="34" charset="0"/>
                <a:cs typeface="Calibri" pitchFamily="34" charset="0"/>
              </a:rPr>
              <a:t>happy</a:t>
            </a:r>
            <a:r>
              <a:rPr lang="en-US" sz="2400" dirty="0">
                <a:latin typeface="Calibri" pitchFamily="34" charset="0"/>
                <a:cs typeface="Calibri" pitchFamily="34" charset="0"/>
              </a:rPr>
              <a:t> about </a:t>
            </a:r>
            <a:r>
              <a:rPr lang="en-US" sz="2400" dirty="0" smtClean="0">
                <a:latin typeface="Calibri" pitchFamily="34" charset="0"/>
                <a:cs typeface="Calibri" pitchFamily="34" charset="0"/>
              </a:rPr>
              <a:t>it, </a:t>
            </a:r>
            <a:r>
              <a:rPr lang="en-US" sz="2400" dirty="0">
                <a:latin typeface="Calibri" pitchFamily="34" charset="0"/>
                <a:cs typeface="Calibri" pitchFamily="34" charset="0"/>
              </a:rPr>
              <a:t>but I’m not disappointed about it and I don’t regret it because I knew it would happen because I chose to have kids and make them the top priority. But it has meant that I might not progress as quickly as I </a:t>
            </a:r>
            <a:r>
              <a:rPr lang="en-US" sz="2400" dirty="0" smtClean="0">
                <a:latin typeface="Calibri" pitchFamily="34" charset="0"/>
                <a:cs typeface="Calibri" pitchFamily="34" charset="0"/>
              </a:rPr>
              <a:t>could” </a:t>
            </a:r>
          </a:p>
          <a:p>
            <a:pPr marL="0" indent="0" algn="r">
              <a:spcBef>
                <a:spcPts val="0"/>
              </a:spcBef>
              <a:spcAft>
                <a:spcPts val="0"/>
              </a:spcAft>
              <a:buNone/>
            </a:pPr>
            <a:r>
              <a:rPr lang="en-US" sz="2400" i="1" dirty="0" smtClean="0">
                <a:latin typeface="Calibri" pitchFamily="34" charset="0"/>
                <a:cs typeface="Calibri" pitchFamily="34" charset="0"/>
              </a:rPr>
              <a:t>(Penny, Law)</a:t>
            </a:r>
          </a:p>
          <a:p>
            <a:pPr marL="0" indent="0" algn="r">
              <a:spcBef>
                <a:spcPts val="0"/>
              </a:spcBef>
              <a:spcAft>
                <a:spcPts val="0"/>
              </a:spcAft>
              <a:buNone/>
            </a:pPr>
            <a:endParaRPr lang="en-US" sz="2400" i="1" dirty="0" smtClean="0">
              <a:latin typeface="Arial Narrow" pitchFamily="34" charset="0"/>
            </a:endParaRPr>
          </a:p>
          <a:p>
            <a:pPr marL="0" indent="0" algn="r">
              <a:spcBef>
                <a:spcPts val="0"/>
              </a:spcBef>
              <a:spcAft>
                <a:spcPts val="0"/>
              </a:spcAft>
              <a:buNone/>
            </a:pPr>
            <a:endParaRPr lang="en-US" sz="2400" i="1" dirty="0" smtClean="0">
              <a:latin typeface="Arial Narrow" pitchFamily="34" charset="0"/>
            </a:endParaRPr>
          </a:p>
          <a:p>
            <a:pPr marL="0" indent="0">
              <a:spcAft>
                <a:spcPts val="1200"/>
              </a:spcAft>
              <a:buNone/>
            </a:pPr>
            <a:endParaRPr lang="en-US" dirty="0">
              <a:latin typeface="Arial Narrow" pitchFamily="34" charset="0"/>
            </a:endParaRPr>
          </a:p>
          <a:p>
            <a:pPr marL="0" indent="0">
              <a:spcAft>
                <a:spcPts val="1200"/>
              </a:spcAft>
              <a:buNone/>
            </a:pPr>
            <a:endParaRPr lang="en-NZ" dirty="0" smtClean="0">
              <a:latin typeface="Arial Narrow" pitchFamily="34" charset="0"/>
            </a:endParaRPr>
          </a:p>
        </p:txBody>
      </p:sp>
      <p:sp>
        <p:nvSpPr>
          <p:cNvPr id="4" name="Title 3"/>
          <p:cNvSpPr>
            <a:spLocks noGrp="1"/>
          </p:cNvSpPr>
          <p:nvPr>
            <p:ph type="title"/>
          </p:nvPr>
        </p:nvSpPr>
        <p:spPr>
          <a:xfrm>
            <a:off x="914400" y="274638"/>
            <a:ext cx="7772400" cy="706090"/>
          </a:xfrm>
        </p:spPr>
        <p:txBody>
          <a:bodyPr/>
          <a:lstStyle/>
          <a:p>
            <a:r>
              <a:rPr lang="en-NZ" dirty="0" smtClean="0"/>
              <a:t>Children and partners </a:t>
            </a:r>
            <a:r>
              <a:rPr lang="en-NZ" sz="3200" dirty="0" smtClean="0"/>
              <a:t>(W 32% M 81%)</a:t>
            </a:r>
            <a:endParaRPr lang="en-NZ" sz="3200" dirty="0"/>
          </a:p>
        </p:txBody>
      </p:sp>
    </p:spTree>
    <p:extLst>
      <p:ext uri="{BB962C8B-B14F-4D97-AF65-F5344CB8AC3E}">
        <p14:creationId xmlns:p14="http://schemas.microsoft.com/office/powerpoint/2010/main" xmlns="" val="4038587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124744"/>
            <a:ext cx="7772400" cy="5544616"/>
          </a:xfrm>
        </p:spPr>
        <p:txBody>
          <a:bodyPr/>
          <a:lstStyle/>
          <a:p>
            <a:pPr marL="0" indent="0">
              <a:spcBef>
                <a:spcPts val="0"/>
              </a:spcBef>
              <a:spcAft>
                <a:spcPts val="0"/>
              </a:spcAft>
              <a:buNone/>
            </a:pPr>
            <a:r>
              <a:rPr lang="en-US" sz="2200" dirty="0" smtClean="0">
                <a:latin typeface="Calibri" pitchFamily="34" charset="0"/>
                <a:cs typeface="Calibri" pitchFamily="34" charset="0"/>
              </a:rPr>
              <a:t>“Because </a:t>
            </a:r>
            <a:r>
              <a:rPr lang="en-US" sz="2200" dirty="0">
                <a:latin typeface="Calibri" pitchFamily="34" charset="0"/>
                <a:cs typeface="Calibri" pitchFamily="34" charset="0"/>
              </a:rPr>
              <a:t>I’ve had two kids in the last three years my research output is less than it would be otherwise. So my research output has slowed down but I’m not unhappy about that. [Not that] I’m </a:t>
            </a:r>
            <a:r>
              <a:rPr lang="en-US" sz="2200" i="1" dirty="0">
                <a:latin typeface="Calibri" pitchFamily="34" charset="0"/>
                <a:cs typeface="Calibri" pitchFamily="34" charset="0"/>
              </a:rPr>
              <a:t>happy</a:t>
            </a:r>
            <a:r>
              <a:rPr lang="en-US" sz="2200" dirty="0">
                <a:latin typeface="Calibri" pitchFamily="34" charset="0"/>
                <a:cs typeface="Calibri" pitchFamily="34" charset="0"/>
              </a:rPr>
              <a:t> about </a:t>
            </a:r>
            <a:r>
              <a:rPr lang="en-US" sz="2200" dirty="0" smtClean="0">
                <a:latin typeface="Calibri" pitchFamily="34" charset="0"/>
                <a:cs typeface="Calibri" pitchFamily="34" charset="0"/>
              </a:rPr>
              <a:t>it, </a:t>
            </a:r>
            <a:r>
              <a:rPr lang="en-US" sz="2200" dirty="0">
                <a:latin typeface="Calibri" pitchFamily="34" charset="0"/>
                <a:cs typeface="Calibri" pitchFamily="34" charset="0"/>
              </a:rPr>
              <a:t>but I’m not disappointed about it and I don’t regret it because I knew it would happen because I chose to have kids and make them the top priority. But it has meant that I might not progress as quickly as I </a:t>
            </a:r>
            <a:r>
              <a:rPr lang="en-US" sz="2200" dirty="0" smtClean="0">
                <a:latin typeface="Calibri" pitchFamily="34" charset="0"/>
                <a:cs typeface="Calibri" pitchFamily="34" charset="0"/>
              </a:rPr>
              <a:t>could” </a:t>
            </a:r>
          </a:p>
          <a:p>
            <a:pPr marL="0" indent="0" algn="r">
              <a:spcBef>
                <a:spcPts val="0"/>
              </a:spcBef>
              <a:spcAft>
                <a:spcPts val="0"/>
              </a:spcAft>
              <a:buNone/>
            </a:pPr>
            <a:r>
              <a:rPr lang="en-US" sz="2200" i="1" dirty="0" smtClean="0">
                <a:latin typeface="Calibri" pitchFamily="34" charset="0"/>
                <a:cs typeface="Calibri" pitchFamily="34" charset="0"/>
              </a:rPr>
              <a:t>(Penny, Law)</a:t>
            </a:r>
          </a:p>
          <a:p>
            <a:pPr marL="0" indent="0" algn="r">
              <a:spcBef>
                <a:spcPts val="0"/>
              </a:spcBef>
              <a:spcAft>
                <a:spcPts val="0"/>
              </a:spcAft>
              <a:buNone/>
            </a:pPr>
            <a:endParaRPr lang="en-US" sz="2200" i="1" dirty="0" smtClean="0">
              <a:latin typeface="Calibri" pitchFamily="34" charset="0"/>
              <a:cs typeface="Calibri" pitchFamily="34" charset="0"/>
            </a:endParaRPr>
          </a:p>
          <a:p>
            <a:pPr marL="0" indent="0" algn="r">
              <a:spcBef>
                <a:spcPts val="0"/>
              </a:spcBef>
              <a:spcAft>
                <a:spcPts val="0"/>
              </a:spcAft>
              <a:buNone/>
            </a:pPr>
            <a:endParaRPr lang="en-US" sz="2200" i="1" dirty="0" smtClean="0">
              <a:latin typeface="Calibri" pitchFamily="34" charset="0"/>
              <a:cs typeface="Calibri" pitchFamily="34" charset="0"/>
            </a:endParaRPr>
          </a:p>
          <a:p>
            <a:pPr marL="0" indent="0">
              <a:spcBef>
                <a:spcPts val="0"/>
              </a:spcBef>
              <a:spcAft>
                <a:spcPts val="0"/>
              </a:spcAft>
              <a:buNone/>
            </a:pPr>
            <a:r>
              <a:rPr lang="en-US" sz="2200" dirty="0" smtClean="0">
                <a:latin typeface="Calibri" pitchFamily="34" charset="0"/>
                <a:cs typeface="Calibri" pitchFamily="34" charset="0"/>
              </a:rPr>
              <a:t>“I’ve </a:t>
            </a:r>
            <a:r>
              <a:rPr lang="en-US" sz="2200" dirty="0">
                <a:latin typeface="Calibri" pitchFamily="34" charset="0"/>
                <a:cs typeface="Calibri" pitchFamily="34" charset="0"/>
              </a:rPr>
              <a:t>never had to worry about childcare issues </a:t>
            </a:r>
            <a:r>
              <a:rPr lang="en-US" sz="2200" dirty="0" smtClean="0">
                <a:latin typeface="Calibri" pitchFamily="34" charset="0"/>
                <a:cs typeface="Calibri" pitchFamily="34" charset="0"/>
              </a:rPr>
              <a:t>... there’s </a:t>
            </a:r>
            <a:r>
              <a:rPr lang="en-US" sz="2200" dirty="0">
                <a:latin typeface="Calibri" pitchFamily="34" charset="0"/>
                <a:cs typeface="Calibri" pitchFamily="34" charset="0"/>
              </a:rPr>
              <a:t>someone at home to keep track of things and help out and so I mean that has been a large </a:t>
            </a:r>
            <a:r>
              <a:rPr lang="en-US" sz="2200" dirty="0" smtClean="0">
                <a:latin typeface="Calibri" pitchFamily="34" charset="0"/>
                <a:cs typeface="Calibri" pitchFamily="34" charset="0"/>
              </a:rPr>
              <a:t>benefit</a:t>
            </a:r>
            <a:r>
              <a:rPr lang="en-US" sz="2200" dirty="0">
                <a:latin typeface="Calibri" pitchFamily="34" charset="0"/>
                <a:cs typeface="Calibri" pitchFamily="34" charset="0"/>
              </a:rPr>
              <a:t> </a:t>
            </a:r>
            <a:r>
              <a:rPr lang="en-US" sz="2200" dirty="0" smtClean="0">
                <a:latin typeface="Calibri" pitchFamily="34" charset="0"/>
                <a:cs typeface="Calibri" pitchFamily="34" charset="0"/>
              </a:rPr>
              <a:t>... So </a:t>
            </a:r>
            <a:r>
              <a:rPr lang="en-US" sz="2200" dirty="0">
                <a:latin typeface="Calibri" pitchFamily="34" charset="0"/>
                <a:cs typeface="Calibri" pitchFamily="34" charset="0"/>
              </a:rPr>
              <a:t>a supportive wife, that’s obviously key</a:t>
            </a:r>
            <a:r>
              <a:rPr lang="en-US" sz="2200" dirty="0" smtClean="0">
                <a:latin typeface="Calibri" pitchFamily="34" charset="0"/>
                <a:cs typeface="Calibri" pitchFamily="34" charset="0"/>
              </a:rPr>
              <a:t>” </a:t>
            </a:r>
          </a:p>
          <a:p>
            <a:pPr marL="0" indent="0" algn="r">
              <a:spcBef>
                <a:spcPts val="0"/>
              </a:spcBef>
              <a:spcAft>
                <a:spcPts val="0"/>
              </a:spcAft>
              <a:buNone/>
            </a:pPr>
            <a:r>
              <a:rPr lang="en-US" sz="2200" dirty="0" smtClean="0">
                <a:latin typeface="Calibri" pitchFamily="34" charset="0"/>
                <a:cs typeface="Calibri" pitchFamily="34" charset="0"/>
              </a:rPr>
              <a:t>                                         </a:t>
            </a:r>
            <a:r>
              <a:rPr lang="en-US" sz="2200" i="1" dirty="0" smtClean="0">
                <a:latin typeface="Calibri" pitchFamily="34" charset="0"/>
                <a:cs typeface="Calibri" pitchFamily="34" charset="0"/>
              </a:rPr>
              <a:t>(Oliver, Science)</a:t>
            </a:r>
          </a:p>
          <a:p>
            <a:pPr marL="0" indent="0">
              <a:spcAft>
                <a:spcPts val="1200"/>
              </a:spcAft>
              <a:buNone/>
            </a:pPr>
            <a:endParaRPr lang="en-US" dirty="0">
              <a:latin typeface="Arial Narrow" pitchFamily="34" charset="0"/>
            </a:endParaRPr>
          </a:p>
          <a:p>
            <a:pPr marL="0" indent="0">
              <a:spcAft>
                <a:spcPts val="1200"/>
              </a:spcAft>
              <a:buNone/>
            </a:pPr>
            <a:endParaRPr lang="en-NZ" dirty="0" smtClean="0">
              <a:latin typeface="Arial Narrow" pitchFamily="34" charset="0"/>
            </a:endParaRPr>
          </a:p>
        </p:txBody>
      </p:sp>
      <p:sp>
        <p:nvSpPr>
          <p:cNvPr id="4" name="Title 3"/>
          <p:cNvSpPr>
            <a:spLocks noGrp="1"/>
          </p:cNvSpPr>
          <p:nvPr>
            <p:ph type="title"/>
          </p:nvPr>
        </p:nvSpPr>
        <p:spPr>
          <a:xfrm>
            <a:off x="914400" y="274638"/>
            <a:ext cx="7772400" cy="706090"/>
          </a:xfrm>
        </p:spPr>
        <p:txBody>
          <a:bodyPr/>
          <a:lstStyle/>
          <a:p>
            <a:r>
              <a:rPr lang="en-NZ" dirty="0" smtClean="0"/>
              <a:t>Children and </a:t>
            </a:r>
            <a:r>
              <a:rPr lang="en-NZ" dirty="0"/>
              <a:t>partners </a:t>
            </a:r>
            <a:r>
              <a:rPr lang="en-NZ" sz="3200" dirty="0"/>
              <a:t>(W 32% M </a:t>
            </a:r>
            <a:r>
              <a:rPr lang="en-NZ" sz="3200" dirty="0" smtClean="0"/>
              <a:t>81%)</a:t>
            </a:r>
            <a:endParaRPr lang="en-NZ"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27584" y="1124744"/>
            <a:ext cx="7772400" cy="4895056"/>
          </a:xfrm>
        </p:spPr>
        <p:txBody>
          <a:bodyPr/>
          <a:lstStyle/>
          <a:p>
            <a:pPr marL="0" indent="0">
              <a:spcAft>
                <a:spcPts val="1200"/>
              </a:spcAft>
              <a:buNone/>
            </a:pPr>
            <a:r>
              <a:rPr lang="en-US" sz="2400" dirty="0" smtClean="0">
                <a:latin typeface="Calibri" pitchFamily="34" charset="0"/>
                <a:cs typeface="Calibri" pitchFamily="34" charset="0"/>
              </a:rPr>
              <a:t>Dean: “Students </a:t>
            </a:r>
            <a:r>
              <a:rPr lang="en-US" sz="2400" dirty="0">
                <a:latin typeface="Calibri" pitchFamily="34" charset="0"/>
                <a:cs typeface="Calibri" pitchFamily="34" charset="0"/>
              </a:rPr>
              <a:t>come knocking on your door and so it’s hard to get that sort of </a:t>
            </a:r>
            <a:r>
              <a:rPr lang="en-US" sz="2400" dirty="0" smtClean="0">
                <a:latin typeface="Calibri" pitchFamily="34" charset="0"/>
                <a:cs typeface="Calibri" pitchFamily="34" charset="0"/>
              </a:rPr>
              <a:t>quiet … </a:t>
            </a:r>
            <a:r>
              <a:rPr lang="en-US" sz="2400" dirty="0">
                <a:latin typeface="Calibri" pitchFamily="34" charset="0"/>
                <a:cs typeface="Calibri" pitchFamily="34" charset="0"/>
              </a:rPr>
              <a:t>but weekends, I come in and work on the </a:t>
            </a:r>
            <a:r>
              <a:rPr lang="en-US" sz="2400" dirty="0" smtClean="0">
                <a:latin typeface="Calibri" pitchFamily="34" charset="0"/>
                <a:cs typeface="Calibri" pitchFamily="34" charset="0"/>
              </a:rPr>
              <a:t>weekend”</a:t>
            </a:r>
            <a:endParaRPr lang="en-US" sz="2400" dirty="0">
              <a:latin typeface="Calibri" pitchFamily="34" charset="0"/>
              <a:cs typeface="Calibri" pitchFamily="34" charset="0"/>
            </a:endParaRPr>
          </a:p>
          <a:p>
            <a:pPr marL="0" indent="0">
              <a:spcAft>
                <a:spcPts val="1200"/>
              </a:spcAft>
              <a:buNone/>
            </a:pPr>
            <a:r>
              <a:rPr lang="en-US" sz="2400" dirty="0" smtClean="0">
                <a:latin typeface="Calibri" pitchFamily="34" charset="0"/>
                <a:cs typeface="Calibri" pitchFamily="34" charset="0"/>
              </a:rPr>
              <a:t>Interviewer: “Come into </a:t>
            </a:r>
            <a:r>
              <a:rPr lang="en-US" sz="2400" dirty="0">
                <a:latin typeface="Calibri" pitchFamily="34" charset="0"/>
                <a:cs typeface="Calibri" pitchFamily="34" charset="0"/>
              </a:rPr>
              <a:t>the office here</a:t>
            </a:r>
            <a:r>
              <a:rPr lang="en-US" sz="2400" dirty="0" smtClean="0">
                <a:latin typeface="Calibri" pitchFamily="34" charset="0"/>
                <a:cs typeface="Calibri" pitchFamily="34" charset="0"/>
              </a:rPr>
              <a:t>?”</a:t>
            </a:r>
            <a:endParaRPr lang="en-US" sz="2400" dirty="0">
              <a:latin typeface="Calibri" pitchFamily="34" charset="0"/>
              <a:cs typeface="Calibri" pitchFamily="34" charset="0"/>
            </a:endParaRPr>
          </a:p>
          <a:p>
            <a:pPr marL="0" indent="0">
              <a:spcAft>
                <a:spcPts val="1200"/>
              </a:spcAft>
              <a:buNone/>
            </a:pPr>
            <a:r>
              <a:rPr lang="en-US" sz="2400" dirty="0" smtClean="0">
                <a:latin typeface="Calibri" pitchFamily="34" charset="0"/>
                <a:cs typeface="Calibri" pitchFamily="34" charset="0"/>
              </a:rPr>
              <a:t>Dean: “Yeah</a:t>
            </a:r>
            <a:r>
              <a:rPr lang="en-US" sz="2400" dirty="0">
                <a:latin typeface="Calibri" pitchFamily="34" charset="0"/>
                <a:cs typeface="Calibri" pitchFamily="34" charset="0"/>
              </a:rPr>
              <a:t>, yeah. Well, I have a small son too </a:t>
            </a:r>
            <a:r>
              <a:rPr lang="en-US" sz="2400" dirty="0" smtClean="0">
                <a:latin typeface="Calibri" pitchFamily="34" charset="0"/>
                <a:cs typeface="Calibri" pitchFamily="34" charset="0"/>
              </a:rPr>
              <a:t>so, </a:t>
            </a:r>
            <a:r>
              <a:rPr lang="en-US" sz="2400" dirty="0">
                <a:latin typeface="Calibri" pitchFamily="34" charset="0"/>
                <a:cs typeface="Calibri" pitchFamily="34" charset="0"/>
              </a:rPr>
              <a:t>you know, in the </a:t>
            </a:r>
            <a:r>
              <a:rPr lang="en-US" sz="2400" dirty="0" smtClean="0">
                <a:latin typeface="Calibri" pitchFamily="34" charset="0"/>
                <a:cs typeface="Calibri" pitchFamily="34" charset="0"/>
              </a:rPr>
              <a:t>weekends, </a:t>
            </a:r>
            <a:r>
              <a:rPr lang="en-US" sz="2400" dirty="0">
                <a:latin typeface="Calibri" pitchFamily="34" charset="0"/>
                <a:cs typeface="Calibri" pitchFamily="34" charset="0"/>
              </a:rPr>
              <a:t>sometimes it’s quieter at work</a:t>
            </a:r>
            <a:r>
              <a:rPr lang="en-US" sz="2400" dirty="0" smtClean="0">
                <a:latin typeface="Calibri" pitchFamily="34" charset="0"/>
                <a:cs typeface="Calibri" pitchFamily="34" charset="0"/>
              </a:rPr>
              <a:t>”</a:t>
            </a:r>
          </a:p>
          <a:p>
            <a:pPr marL="0" indent="0" algn="r">
              <a:spcAft>
                <a:spcPts val="1200"/>
              </a:spcAft>
              <a:buNone/>
            </a:pPr>
            <a:r>
              <a:rPr lang="en-US" sz="2400" i="1" dirty="0" smtClean="0">
                <a:latin typeface="Calibri" pitchFamily="34" charset="0"/>
                <a:cs typeface="Calibri" pitchFamily="34" charset="0"/>
              </a:rPr>
              <a:t>(Dean, Humanities)</a:t>
            </a:r>
            <a:endParaRPr lang="en-US" sz="2400" i="1" dirty="0">
              <a:latin typeface="Calibri" pitchFamily="34" charset="0"/>
              <a:cs typeface="Calibri" pitchFamily="34" charset="0"/>
            </a:endParaRPr>
          </a:p>
          <a:p>
            <a:pPr marL="0" indent="0">
              <a:spcAft>
                <a:spcPts val="1200"/>
              </a:spcAft>
              <a:buNone/>
            </a:pPr>
            <a:endParaRPr lang="en-NZ" dirty="0" smtClean="0">
              <a:latin typeface="Arial Narrow" pitchFamily="34" charset="0"/>
            </a:endParaRPr>
          </a:p>
        </p:txBody>
      </p:sp>
      <p:sp>
        <p:nvSpPr>
          <p:cNvPr id="4" name="Title 3"/>
          <p:cNvSpPr>
            <a:spLocks noGrp="1"/>
          </p:cNvSpPr>
          <p:nvPr>
            <p:ph type="title"/>
          </p:nvPr>
        </p:nvSpPr>
        <p:spPr>
          <a:xfrm>
            <a:off x="914400" y="274638"/>
            <a:ext cx="7772400" cy="706090"/>
          </a:xfrm>
        </p:spPr>
        <p:txBody>
          <a:bodyPr/>
          <a:lstStyle/>
          <a:p>
            <a:r>
              <a:rPr lang="en-NZ" dirty="0" smtClean="0"/>
              <a:t>Childcare constraints </a:t>
            </a:r>
            <a:r>
              <a:rPr lang="en-NZ" sz="3200" dirty="0" smtClean="0"/>
              <a:t>(W 64% M 37%)</a:t>
            </a:r>
            <a:endParaRPr lang="en-NZ" sz="3200" dirty="0"/>
          </a:p>
        </p:txBody>
      </p:sp>
    </p:spTree>
    <p:extLst>
      <p:ext uri="{BB962C8B-B14F-4D97-AF65-F5344CB8AC3E}">
        <p14:creationId xmlns:p14="http://schemas.microsoft.com/office/powerpoint/2010/main" xmlns="" val="7424356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1277</TotalTime>
  <Words>1936</Words>
  <Application>Microsoft Office PowerPoint</Application>
  <PresentationFormat>On-screen Show (4:3)</PresentationFormat>
  <Paragraphs>286</Paragraphs>
  <Slides>19</Slides>
  <Notes>11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Equity</vt:lpstr>
      <vt:lpstr>Success in Academia: The Experiences of Female Early Career  Academics in NZ Universities</vt:lpstr>
      <vt:lpstr>What IS  “success”?</vt:lpstr>
      <vt:lpstr>Handbook Advice</vt:lpstr>
      <vt:lpstr>Official</vt:lpstr>
      <vt:lpstr>Barriers to ECA success for women</vt:lpstr>
      <vt:lpstr>Access to networks (W 36% M 84%) </vt:lpstr>
      <vt:lpstr>Children and partners (W 32% M 81%)</vt:lpstr>
      <vt:lpstr>Children and partners (W 32% M 81%)</vt:lpstr>
      <vt:lpstr>Childcare constraints (W 64% M 37%)</vt:lpstr>
      <vt:lpstr>Discrimination (W 25% M 0%)</vt:lpstr>
      <vt:lpstr>Issues</vt:lpstr>
      <vt:lpstr>Importance for success</vt:lpstr>
      <vt:lpstr>Importance to success – Early Career Academics</vt:lpstr>
      <vt:lpstr>Importance to success - Managers</vt:lpstr>
      <vt:lpstr>Importance and effectiveness (Scale 1-4)</vt:lpstr>
      <vt:lpstr>Effectiveness of support</vt:lpstr>
      <vt:lpstr>Work-life balance &amp; satisfaction</vt:lpstr>
      <vt:lpstr>Issues</vt:lpstr>
      <vt:lpstr>Project funded by:</vt:lpstr>
    </vt:vector>
  </TitlesOfParts>
  <Company>Victoria University of Wellington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Surviving and Succeeding as an Early Career Faculty Member: Findings From an International Study</dc:title>
  <dc:creator>sutherka</dc:creator>
  <cp:lastModifiedBy>imad</cp:lastModifiedBy>
  <cp:revision>91</cp:revision>
  <cp:lastPrinted>2012-09-06T04:17:07Z</cp:lastPrinted>
  <dcterms:created xsi:type="dcterms:W3CDTF">2010-06-10T00:52:18Z</dcterms:created>
  <dcterms:modified xsi:type="dcterms:W3CDTF">2012-11-30T01:02:29Z</dcterms:modified>
</cp:coreProperties>
</file>